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48" r:id="rId2"/>
    <p:sldMasterId id="2147483667" r:id="rId3"/>
    <p:sldMasterId id="2147483674" r:id="rId4"/>
    <p:sldMasterId id="2147483675" r:id="rId5"/>
  </p:sldMasterIdLst>
  <p:notesMasterIdLst>
    <p:notesMasterId r:id="rId18"/>
  </p:notesMasterIdLst>
  <p:handoutMasterIdLst>
    <p:handoutMasterId r:id="rId19"/>
  </p:handoutMasterIdLst>
  <p:sldIdLst>
    <p:sldId id="261" r:id="rId6"/>
    <p:sldId id="256" r:id="rId7"/>
    <p:sldId id="271" r:id="rId8"/>
    <p:sldId id="262" r:id="rId9"/>
    <p:sldId id="272" r:id="rId10"/>
    <p:sldId id="273" r:id="rId11"/>
    <p:sldId id="267" r:id="rId12"/>
    <p:sldId id="274" r:id="rId13"/>
    <p:sldId id="275" r:id="rId14"/>
    <p:sldId id="276" r:id="rId15"/>
    <p:sldId id="315" r:id="rId16"/>
    <p:sldId id="280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67BC5916-082C-FE43-BF41-7BCD34608D8A}">
          <p14:sldIdLst/>
        </p14:section>
        <p14:section name="Default Section" id="{5C7CC5D4-3CFB-0341-BFCA-F9D2EA05886D}">
          <p14:sldIdLst>
            <p14:sldId id="261"/>
            <p14:sldId id="256"/>
            <p14:sldId id="271"/>
            <p14:sldId id="262"/>
            <p14:sldId id="272"/>
            <p14:sldId id="273"/>
            <p14:sldId id="267"/>
            <p14:sldId id="274"/>
            <p14:sldId id="275"/>
            <p14:sldId id="276"/>
            <p14:sldId id="315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7875"/>
    <a:srgbClr val="7C50A1"/>
    <a:srgbClr val="15B14D"/>
    <a:srgbClr val="F89518"/>
    <a:srgbClr val="265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vetlý štýl 1 - zvýrazneni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etlý štýl 1 - zvýrazneni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etlý štýl 2 - zvýrazneni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redný štýl 1 - zvýrazneni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Stredný štýl 3 - zvýrazneni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718"/>
  </p:normalViewPr>
  <p:slideViewPr>
    <p:cSldViewPr snapToGrid="0" snapToObjects="1">
      <p:cViewPr varScale="1">
        <p:scale>
          <a:sx n="71" d="100"/>
          <a:sy n="71" d="100"/>
        </p:scale>
        <p:origin x="77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393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75910433070859E-2"/>
          <c:y val="4.7516144536218483E-2"/>
          <c:w val="0.90792408956692916"/>
          <c:h val="0.88738984647096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Hárok1!$A$2:$A$6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Hárok1!$B$2:$B$6</c:f>
              <c:numCache>
                <c:formatCode>General</c:formatCode>
                <c:ptCount val="5"/>
                <c:pt idx="0">
                  <c:v>1669</c:v>
                </c:pt>
                <c:pt idx="1">
                  <c:v>6972</c:v>
                </c:pt>
                <c:pt idx="2">
                  <c:v>12842</c:v>
                </c:pt>
                <c:pt idx="3">
                  <c:v>24043</c:v>
                </c:pt>
                <c:pt idx="4">
                  <c:v>38993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1-497A-BD51-07BF983523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247616"/>
        <c:axId val="340112224"/>
      </c:barChart>
      <c:catAx>
        <c:axId val="47224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0112224"/>
        <c:crosses val="autoZero"/>
        <c:auto val="1"/>
        <c:lblAlgn val="ctr"/>
        <c:lblOffset val="100"/>
        <c:noMultiLvlLbl val="0"/>
      </c:catAx>
      <c:valAx>
        <c:axId val="34011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7224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Hárok1!$A$2:$A$6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Hárok1!$B$2:$B$6</c:f>
              <c:numCache>
                <c:formatCode>General</c:formatCode>
                <c:ptCount val="5"/>
                <c:pt idx="0">
                  <c:v>1206</c:v>
                </c:pt>
                <c:pt idx="1">
                  <c:v>3682</c:v>
                </c:pt>
                <c:pt idx="2">
                  <c:v>7449</c:v>
                </c:pt>
                <c:pt idx="3">
                  <c:v>2813</c:v>
                </c:pt>
                <c:pt idx="4">
                  <c:v>6395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C9-4D3A-8256-86350A785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095984"/>
        <c:axId val="470590848"/>
      </c:barChart>
      <c:catAx>
        <c:axId val="18509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70590848"/>
        <c:crosses val="autoZero"/>
        <c:auto val="1"/>
        <c:lblAlgn val="ctr"/>
        <c:lblOffset val="100"/>
        <c:noMultiLvlLbl val="0"/>
      </c:catAx>
      <c:valAx>
        <c:axId val="47059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8509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MCR 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Hárok1!$A$2:$A$5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</c:numCache>
            </c:numRef>
          </c:cat>
          <c:val>
            <c:numRef>
              <c:f>Hárok1!$B$2:$B$5</c:f>
              <c:numCache>
                <c:formatCode>General</c:formatCode>
                <c:ptCount val="4"/>
                <c:pt idx="0">
                  <c:v>487</c:v>
                </c:pt>
                <c:pt idx="1">
                  <c:v>539</c:v>
                </c:pt>
                <c:pt idx="2">
                  <c:v>615</c:v>
                </c:pt>
                <c:pt idx="3">
                  <c:v>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93-488A-943F-0E6EED46CDBE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SCR Ratio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Hárok1!$A$2:$A$5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</c:numCache>
            </c:numRef>
          </c:cat>
          <c:val>
            <c:numRef>
              <c:f>Hárok1!$C$2:$C$5</c:f>
              <c:numCache>
                <c:formatCode>General</c:formatCode>
                <c:ptCount val="4"/>
                <c:pt idx="0">
                  <c:v>122</c:v>
                </c:pt>
                <c:pt idx="1">
                  <c:v>135</c:v>
                </c:pt>
                <c:pt idx="2">
                  <c:v>154</c:v>
                </c:pt>
                <c:pt idx="3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93-488A-943F-0E6EED46C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6722480"/>
        <c:axId val="473409680"/>
      </c:barChart>
      <c:catAx>
        <c:axId val="46672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73409680"/>
        <c:crosses val="autoZero"/>
        <c:auto val="1"/>
        <c:lblAlgn val="ctr"/>
        <c:lblOffset val="100"/>
        <c:noMultiLvlLbl val="0"/>
      </c:catAx>
      <c:valAx>
        <c:axId val="473409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6672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0.10594</cdr:x>
      <cdr:y>0.81952</cdr:y>
    </cdr:from>
    <cdr:to>
      <cdr:x>0.21224</cdr:x>
      <cdr:y>0.88606</cdr:y>
    </cdr:to>
    <cdr:sp macro="" textlink="">
      <cdr:nvSpPr>
        <cdr:cNvPr id="2" name="BlokTextu 10">
          <a:extLst xmlns:a="http://schemas.openxmlformats.org/drawingml/2006/main">
            <a:ext uri="{FF2B5EF4-FFF2-40B4-BE49-F238E27FC236}">
              <a16:creationId xmlns:a16="http://schemas.microsoft.com/office/drawing/2014/main" id="{E2B85E15-B9E9-4DC2-B2FB-964517040E0C}"/>
            </a:ext>
          </a:extLst>
        </cdr:cNvPr>
        <cdr:cNvSpPr txBox="1"/>
      </cdr:nvSpPr>
      <cdr:spPr>
        <a:xfrm xmlns:a="http://schemas.openxmlformats.org/drawingml/2006/main">
          <a:off x="861040" y="3790490"/>
          <a:ext cx="864087" cy="3077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k-SK" sz="1400" dirty="0">
              <a:latin typeface="Helvetica" panose="020B0604020202020204" pitchFamily="34" charset="0"/>
              <a:cs typeface="Helvetica" panose="020B0604020202020204" pitchFamily="34" charset="0"/>
            </a:rPr>
            <a:t>1 669</a:t>
          </a:r>
          <a:endParaRPr lang="en-US" sz="1400" dirty="0"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0.83104</cdr:x>
      <cdr:y>0.09146</cdr:y>
    </cdr:from>
    <cdr:to>
      <cdr:x>0.93735</cdr:x>
      <cdr:y>0.158</cdr:y>
    </cdr:to>
    <cdr:sp macro="" textlink="">
      <cdr:nvSpPr>
        <cdr:cNvPr id="4" name="BlokTextu 10">
          <a:extLst xmlns:a="http://schemas.openxmlformats.org/drawingml/2006/main">
            <a:ext uri="{FF2B5EF4-FFF2-40B4-BE49-F238E27FC236}">
              <a16:creationId xmlns:a16="http://schemas.microsoft.com/office/drawing/2014/main" id="{E2B85E15-B9E9-4DC2-B2FB-964517040E0C}"/>
            </a:ext>
          </a:extLst>
        </cdr:cNvPr>
        <cdr:cNvSpPr txBox="1"/>
      </cdr:nvSpPr>
      <cdr:spPr>
        <a:xfrm xmlns:a="http://schemas.openxmlformats.org/drawingml/2006/main">
          <a:off x="6754703" y="423012"/>
          <a:ext cx="86406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k-SK" sz="1400" dirty="0">
              <a:latin typeface="Helvetica" panose="020B0604020202020204" pitchFamily="34" charset="0"/>
              <a:cs typeface="Helvetica" panose="020B0604020202020204" pitchFamily="34" charset="0"/>
            </a:rPr>
            <a:t>38 993</a:t>
          </a:r>
          <a:endParaRPr lang="en-US" sz="1400" dirty="0"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0.83635</cdr:x>
      <cdr:y>0.14149</cdr:y>
    </cdr:from>
    <cdr:to>
      <cdr:x>0.94266</cdr:x>
      <cdr:y>0.20828</cdr:y>
    </cdr:to>
    <cdr:sp macro="" textlink="">
      <cdr:nvSpPr>
        <cdr:cNvPr id="2" name="BlokTextu 10">
          <a:extLst xmlns:a="http://schemas.openxmlformats.org/drawingml/2006/main">
            <a:ext uri="{FF2B5EF4-FFF2-40B4-BE49-F238E27FC236}">
              <a16:creationId xmlns:a16="http://schemas.microsoft.com/office/drawing/2014/main" id="{4AD1E6D2-373E-42E6-BD5B-DB27D3559655}"/>
            </a:ext>
          </a:extLst>
        </cdr:cNvPr>
        <cdr:cNvSpPr txBox="1"/>
      </cdr:nvSpPr>
      <cdr:spPr>
        <a:xfrm xmlns:a="http://schemas.openxmlformats.org/drawingml/2006/main">
          <a:off x="6797864" y="652064"/>
          <a:ext cx="86406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k-SK" sz="1400" dirty="0">
              <a:latin typeface="Helvetica" panose="020B0604020202020204" pitchFamily="34" charset="0"/>
              <a:cs typeface="Helvetica" panose="020B0604020202020204" pitchFamily="34" charset="0"/>
            </a:rPr>
            <a:t>6 395</a:t>
          </a:r>
          <a:endParaRPr lang="en-US" sz="1400" dirty="0"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0.22975</cdr:x>
      <cdr:y>0.66377</cdr:y>
    </cdr:from>
    <cdr:to>
      <cdr:x>0.37965</cdr:x>
      <cdr:y>0.7349</cdr:y>
    </cdr:to>
    <cdr:sp macro="" textlink="">
      <cdr:nvSpPr>
        <cdr:cNvPr id="2" name="BlokTextu 10">
          <a:extLst xmlns:a="http://schemas.openxmlformats.org/drawingml/2006/main">
            <a:ext uri="{FF2B5EF4-FFF2-40B4-BE49-F238E27FC236}">
              <a16:creationId xmlns:a16="http://schemas.microsoft.com/office/drawing/2014/main" id="{6C64ED9B-1558-4223-8EBC-94F97EAC23FA}"/>
            </a:ext>
          </a:extLst>
        </cdr:cNvPr>
        <cdr:cNvSpPr txBox="1"/>
      </cdr:nvSpPr>
      <cdr:spPr>
        <a:xfrm xmlns:a="http://schemas.openxmlformats.org/drawingml/2006/main">
          <a:off x="1324294" y="2584909"/>
          <a:ext cx="86406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k-SK" sz="1200" dirty="0">
              <a:latin typeface="Helvetica" panose="020B0604020202020204" pitchFamily="34" charset="0"/>
              <a:cs typeface="Helvetica" panose="020B0604020202020204" pitchFamily="34" charset="0"/>
            </a:rPr>
            <a:t>122%</a:t>
          </a:r>
          <a:endParaRPr lang="en-US" sz="1200" dirty="0"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0.66368</cdr:x>
      <cdr:y>0.72436</cdr:y>
    </cdr:from>
    <cdr:to>
      <cdr:x>0.81358</cdr:x>
      <cdr:y>0.79549</cdr:y>
    </cdr:to>
    <cdr:sp macro="" textlink="">
      <cdr:nvSpPr>
        <cdr:cNvPr id="3" name="BlokTextu 10">
          <a:extLst xmlns:a="http://schemas.openxmlformats.org/drawingml/2006/main">
            <a:ext uri="{FF2B5EF4-FFF2-40B4-BE49-F238E27FC236}">
              <a16:creationId xmlns:a16="http://schemas.microsoft.com/office/drawing/2014/main" id="{C21085A7-1ED0-4AB0-A4C6-7348970A41DE}"/>
            </a:ext>
          </a:extLst>
        </cdr:cNvPr>
        <cdr:cNvSpPr txBox="1"/>
      </cdr:nvSpPr>
      <cdr:spPr>
        <a:xfrm xmlns:a="http://schemas.openxmlformats.org/drawingml/2006/main">
          <a:off x="3825567" y="2820876"/>
          <a:ext cx="86406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k-SK" sz="1200" dirty="0">
              <a:latin typeface="Helvetica" panose="020B0604020202020204" pitchFamily="34" charset="0"/>
              <a:cs typeface="Helvetica" panose="020B0604020202020204" pitchFamily="34" charset="0"/>
            </a:rPr>
            <a:t>487%</a:t>
          </a:r>
          <a:endParaRPr lang="en-US" sz="1200" dirty="0"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ED541B-2AC9-B94E-8001-87379920C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2CF5D-49F1-A34F-A5BC-8BD0DA2CAC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68D00-79C9-D142-B2AB-FD62D466E431}" type="datetimeFigureOut">
              <a:rPr lang="sk-SK" smtClean="0"/>
              <a:t>9. 12. 2019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3D5CB-EBFD-0E4E-9D33-03EAD416E4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42E00-B1FC-8B42-B837-48252B878C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62A0E-DD32-6B41-908F-B40C96A5F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625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FC4BA-D31A-874D-9B3A-9A8E8DD971E9}" type="datetimeFigureOut">
              <a:rPr lang="sk-SK" smtClean="0"/>
              <a:t>9. 12. 2019</a:t>
            </a:fld>
            <a:endParaRPr lang="sk-SK"/>
          </a:p>
        </p:txBody>
      </p:sp>
      <p:sp>
        <p:nvSpPr>
          <p:cNvPr id="4" name="Zástupný objekt pre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C09AA-8FE4-2848-9D10-60C422FF23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9482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ADAA5F4-9CA5-C647-88CB-7026D237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15" y="4361392"/>
            <a:ext cx="6781796" cy="628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CLICK TO EDIT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5ED38A7-0384-384C-85AB-C30C115ED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715" y="4989689"/>
            <a:ext cx="6781796" cy="741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4500" b="0" i="0">
                <a:solidFill>
                  <a:srgbClr val="617875"/>
                </a:solidFill>
                <a:latin typeface="Helvetica Light" pitchFamily="2" charset="0"/>
              </a:defRPr>
            </a:lvl1pPr>
          </a:lstStyle>
          <a:p>
            <a:pPr lvl="0"/>
            <a:r>
              <a:rPr lang="sk-SK" dirty="0"/>
              <a:t>CLICK TO EDIT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984A122-049E-C848-AA7F-45D2C0281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5715" y="5994590"/>
            <a:ext cx="21477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0" i="0">
                <a:solidFill>
                  <a:srgbClr val="617875"/>
                </a:solidFill>
                <a:latin typeface="Helvetica Light" pitchFamily="2" charset="0"/>
              </a:defRPr>
            </a:lvl1pPr>
          </a:lstStyle>
          <a:p>
            <a:r>
              <a:rPr lang="sk-SK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27283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1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A2F8D-3702-9546-A01D-5945F6FF9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951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BC6A2-73A9-9341-A08F-175F7355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711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RANG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8C44-B944-7447-8225-0DFBF7E4AF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569" y="321383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F89518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</a:t>
            </a:r>
            <a:br>
              <a:rPr lang="sk-SK" dirty="0"/>
            </a:br>
            <a:r>
              <a:rPr lang="en-US" dirty="0"/>
              <a:t>CLICK TO EDIT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0071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URPL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8C44-B944-7447-8225-0DFBF7E4AF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569" y="321383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7C50A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</a:t>
            </a:r>
            <a:br>
              <a:rPr lang="sk-SK" dirty="0"/>
            </a:br>
            <a:r>
              <a:rPr lang="en-US" dirty="0"/>
              <a:t>CLICK TO EDIT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422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8C44-B944-7447-8225-0DFBF7E4AF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569" y="321383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26529C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</a:t>
            </a:r>
            <a:br>
              <a:rPr lang="sk-SK" dirty="0"/>
            </a:br>
            <a:r>
              <a:rPr lang="en-US" dirty="0"/>
              <a:t>CLICK TO EDIT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059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EEN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8C44-B944-7447-8225-0DFBF7E4AF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569" y="321383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B14D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</a:t>
            </a:r>
            <a:br>
              <a:rPr lang="sk-SK" dirty="0"/>
            </a:br>
            <a:r>
              <a:rPr lang="en-US" dirty="0"/>
              <a:t>CLICK TO EDIT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4187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6A9FA-0E1F-524D-8C08-67C0E61B046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51232" y="1730772"/>
            <a:ext cx="10168182" cy="389496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200"/>
              </a:spcBef>
              <a:buFontTx/>
              <a:buBlip>
                <a:blip r:embed="rId3"/>
              </a:buBlip>
              <a:defRPr sz="2000" b="0" i="0">
                <a:solidFill>
                  <a:srgbClr val="617875"/>
                </a:solidFill>
                <a:latin typeface="Helvetica" pitchFamily="2" charset="0"/>
              </a:defRPr>
            </a:lvl1pPr>
          </a:lstStyle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Coreiumet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Tecum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quaerat</a:t>
            </a:r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iusanitis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eatus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earum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fuga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. Et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atemporeni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omnis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ventum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, es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eiur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?</a:t>
            </a:r>
          </a:p>
          <a:p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Coreiumet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Tecum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quaerat</a:t>
            </a:r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iusanitis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eatus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earum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fuga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. Et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atemporeni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omnis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ventum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, es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eiur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?</a:t>
            </a:r>
          </a:p>
          <a:p>
            <a:endParaRPr lang="sk-SK" dirty="0"/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Coreiumet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Tecum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quaerat</a:t>
            </a:r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iusanitis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eatus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earum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fuga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. Et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atemporeni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omnis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ventum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, es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eiur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?</a:t>
            </a:r>
          </a:p>
          <a:p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Coreiumet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Tecum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quaerat</a:t>
            </a:r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iusanitis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eatus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earum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fuga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. Et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atemporeni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omnis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ventum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, es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eiur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7207696-9640-E049-8503-47184E61C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236171"/>
            <a:ext cx="95250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>
                <a:solidFill>
                  <a:srgbClr val="F89518"/>
                </a:solidFill>
                <a:latin typeface="Helvetica" pitchFamily="2" charset="0"/>
              </a:defRPr>
            </a:lvl1pPr>
          </a:lstStyle>
          <a:p>
            <a:r>
              <a:rPr lang="sk-SK" sz="4400" b="1" dirty="0">
                <a:solidFill>
                  <a:srgbClr val="F7941D"/>
                </a:solidFill>
                <a:latin typeface="Helvetica" pitchFamily="2" charset="0"/>
              </a:rPr>
              <a:t>CLICK TO EDIT</a:t>
            </a:r>
            <a:endParaRPr lang="sk-SK" sz="4400" dirty="0">
              <a:solidFill>
                <a:srgbClr val="F7941D"/>
              </a:solidFill>
              <a:latin typeface="Helvetica Light" pitchFamily="2" charset="0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F209343-B1AA-984F-828B-9DB69B36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042590"/>
            <a:ext cx="233875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7875"/>
                </a:solidFill>
                <a:latin typeface="Helvetica" pitchFamily="2" charset="0"/>
              </a:defRPr>
            </a:lvl1pPr>
          </a:lstStyle>
          <a:p>
            <a:r>
              <a:rPr lang="sk-SK" dirty="0"/>
              <a:t>Názov prezentácie</a:t>
            </a:r>
          </a:p>
        </p:txBody>
      </p:sp>
    </p:spTree>
    <p:extLst>
      <p:ext uri="{BB962C8B-B14F-4D97-AF65-F5344CB8AC3E}">
        <p14:creationId xmlns:p14="http://schemas.microsoft.com/office/powerpoint/2010/main" val="41606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6A9FA-0E1F-524D-8C08-67C0E61B046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51232" y="1730772"/>
            <a:ext cx="10168182" cy="389496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200"/>
              </a:spcBef>
              <a:buFontTx/>
              <a:buBlip>
                <a:blip r:embed="rId3"/>
              </a:buBlip>
              <a:defRPr sz="2000" b="0" i="0">
                <a:solidFill>
                  <a:srgbClr val="617875"/>
                </a:solidFill>
                <a:latin typeface="Helvetica" pitchFamily="2" charset="0"/>
              </a:defRPr>
            </a:lvl1pPr>
          </a:lstStyle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Coreiumet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Tecum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quaerat</a:t>
            </a:r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iusanitis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eatus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earum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fuga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. Et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atemporeni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omnis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ventum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, es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eiur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?</a:t>
            </a:r>
          </a:p>
          <a:p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Coreiumet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Tecum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quaerat</a:t>
            </a:r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iusanitis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eatus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earum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fuga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. Et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atemporeni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omnis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ventum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, es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eiur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?</a:t>
            </a:r>
          </a:p>
          <a:p>
            <a:endParaRPr lang="sk-SK" dirty="0"/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Coreiumet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Tecum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quaerat</a:t>
            </a:r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iusanitis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eatus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earum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fuga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. Et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atemporeni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omnis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ventum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, es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eiur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?</a:t>
            </a:r>
          </a:p>
          <a:p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Coreiumet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Tecum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quaerat</a:t>
            </a:r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iusanitis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eatus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earum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fuga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. Et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atemporeni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omnis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ventum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, es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eiur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7207696-9640-E049-8503-47184E61C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236171"/>
            <a:ext cx="95250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>
                <a:solidFill>
                  <a:srgbClr val="7C50A1"/>
                </a:solidFill>
                <a:latin typeface="Helvetica" pitchFamily="2" charset="0"/>
              </a:defRPr>
            </a:lvl1pPr>
          </a:lstStyle>
          <a:p>
            <a:r>
              <a:rPr lang="sk-SK" sz="4400" b="1" dirty="0">
                <a:solidFill>
                  <a:srgbClr val="F7941D"/>
                </a:solidFill>
                <a:latin typeface="Helvetica" pitchFamily="2" charset="0"/>
              </a:rPr>
              <a:t>CLICK TO EDIT</a:t>
            </a:r>
            <a:endParaRPr lang="sk-SK" sz="4400" dirty="0">
              <a:solidFill>
                <a:srgbClr val="F7941D"/>
              </a:solidFill>
              <a:latin typeface="Helvetica Light" pitchFamily="2" charset="0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F209343-B1AA-984F-828B-9DB69B36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042590"/>
            <a:ext cx="233875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7875"/>
                </a:solidFill>
                <a:latin typeface="Helvetica" pitchFamily="2" charset="0"/>
              </a:defRPr>
            </a:lvl1pPr>
          </a:lstStyle>
          <a:p>
            <a:r>
              <a:rPr lang="sk-SK" dirty="0"/>
              <a:t>Názov prezentácie</a:t>
            </a:r>
          </a:p>
        </p:txBody>
      </p:sp>
    </p:spTree>
    <p:extLst>
      <p:ext uri="{BB962C8B-B14F-4D97-AF65-F5344CB8AC3E}">
        <p14:creationId xmlns:p14="http://schemas.microsoft.com/office/powerpoint/2010/main" val="91223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6A9FA-0E1F-524D-8C08-67C0E61B046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51232" y="1730772"/>
            <a:ext cx="10168182" cy="389496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200"/>
              </a:spcBef>
              <a:buFontTx/>
              <a:buBlip>
                <a:blip r:embed="rId3"/>
              </a:buBlip>
              <a:defRPr sz="2000" b="0" i="0">
                <a:solidFill>
                  <a:srgbClr val="617875"/>
                </a:solidFill>
                <a:latin typeface="Helvetica" pitchFamily="2" charset="0"/>
              </a:defRPr>
            </a:lvl1pPr>
          </a:lstStyle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Coreiumet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Tecum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quaerat</a:t>
            </a:r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iusanitis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eatus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earum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fuga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. Et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atemporeni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omnis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ventum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, es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eiur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?</a:t>
            </a:r>
          </a:p>
          <a:p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Coreiumet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Tecum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quaerat</a:t>
            </a:r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iusanitis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eatus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earum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fuga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. Et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atemporeni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omnis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ventum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, es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eiur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?</a:t>
            </a:r>
          </a:p>
          <a:p>
            <a:endParaRPr lang="sk-SK" dirty="0"/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Coreiumet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Tecum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quaerat</a:t>
            </a:r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iusanitis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eatus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earum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fuga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. Et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atemporeni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omnis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ventum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, es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eiur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?</a:t>
            </a:r>
          </a:p>
          <a:p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Coreiumet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Tecum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quaerat</a:t>
            </a:r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iusanitis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eatus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earum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fuga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. Et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atemporeni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omnis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ventum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, es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eiur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7207696-9640-E049-8503-47184E61C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236171"/>
            <a:ext cx="95250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>
                <a:solidFill>
                  <a:srgbClr val="26529C"/>
                </a:solidFill>
                <a:latin typeface="Helvetica" pitchFamily="2" charset="0"/>
              </a:defRPr>
            </a:lvl1pPr>
          </a:lstStyle>
          <a:p>
            <a:r>
              <a:rPr lang="sk-SK" sz="4400" b="1" dirty="0">
                <a:solidFill>
                  <a:srgbClr val="F7941D"/>
                </a:solidFill>
                <a:latin typeface="Helvetica" pitchFamily="2" charset="0"/>
              </a:rPr>
              <a:t>CLICK TO EDIT</a:t>
            </a:r>
            <a:endParaRPr lang="sk-SK" sz="4400" dirty="0">
              <a:solidFill>
                <a:srgbClr val="F7941D"/>
              </a:solidFill>
              <a:latin typeface="Helvetica Light" pitchFamily="2" charset="0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F209343-B1AA-984F-828B-9DB69B36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042590"/>
            <a:ext cx="233875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7875"/>
                </a:solidFill>
                <a:latin typeface="Helvetica" pitchFamily="2" charset="0"/>
              </a:defRPr>
            </a:lvl1pPr>
          </a:lstStyle>
          <a:p>
            <a:r>
              <a:rPr lang="sk-SK" dirty="0"/>
              <a:t>Názov prezentácie</a:t>
            </a:r>
          </a:p>
        </p:txBody>
      </p:sp>
    </p:spTree>
    <p:extLst>
      <p:ext uri="{BB962C8B-B14F-4D97-AF65-F5344CB8AC3E}">
        <p14:creationId xmlns:p14="http://schemas.microsoft.com/office/powerpoint/2010/main" val="239632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6A9FA-0E1F-524D-8C08-67C0E61B046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51232" y="1730772"/>
            <a:ext cx="10168182" cy="389496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200"/>
              </a:spcBef>
              <a:buFontTx/>
              <a:buBlip>
                <a:blip r:embed="rId3"/>
              </a:buBlip>
              <a:defRPr sz="2000" b="0" i="0">
                <a:solidFill>
                  <a:srgbClr val="617875"/>
                </a:solidFill>
                <a:latin typeface="Helvetica" pitchFamily="2" charset="0"/>
              </a:defRPr>
            </a:lvl1pPr>
          </a:lstStyle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Coreiumet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Tecum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quaerat</a:t>
            </a:r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iusanitis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eatus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earum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fuga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. Et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atemporeni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omnis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ventum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, es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eiur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?</a:t>
            </a:r>
          </a:p>
          <a:p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Coreiumet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Tecum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quaerat</a:t>
            </a:r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iusanitis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eatus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earum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fuga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. Et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atemporeni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omnis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ventum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, es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eiur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?</a:t>
            </a:r>
          </a:p>
          <a:p>
            <a:endParaRPr lang="sk-SK" dirty="0"/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Coreiumet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Tecum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quaerat</a:t>
            </a:r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iusanitis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eatus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earum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fuga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. Et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atemporeni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omnis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ventum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, es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eiur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?</a:t>
            </a:r>
          </a:p>
          <a:p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Coreiumet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dolum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sum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hilitasi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Tecum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quaerat</a:t>
            </a:r>
            <a:endParaRPr lang="sk-SK" sz="2000" dirty="0">
              <a:solidFill>
                <a:srgbClr val="617875"/>
              </a:solidFill>
              <a:latin typeface="Helvetica" pitchFamily="2" charset="0"/>
            </a:endParaRPr>
          </a:p>
          <a:p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iusanitis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eatus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earum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fuga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. Et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atemporeni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omnis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ventum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, es </a:t>
            </a:r>
            <a:r>
              <a:rPr lang="sk-SK" sz="2000" dirty="0" err="1">
                <a:solidFill>
                  <a:srgbClr val="617875"/>
                </a:solidFill>
                <a:latin typeface="Helvetica" pitchFamily="2" charset="0"/>
              </a:rPr>
              <a:t>eiur</a:t>
            </a:r>
            <a:r>
              <a:rPr lang="sk-SK" sz="2000" dirty="0">
                <a:solidFill>
                  <a:srgbClr val="617875"/>
                </a:solidFill>
                <a:latin typeface="Helvetica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7207696-9640-E049-8503-47184E61C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236171"/>
            <a:ext cx="95250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 i="0">
                <a:solidFill>
                  <a:srgbClr val="15B14D"/>
                </a:solidFill>
                <a:latin typeface="Helvetica" pitchFamily="2" charset="0"/>
              </a:defRPr>
            </a:lvl1pPr>
          </a:lstStyle>
          <a:p>
            <a:r>
              <a:rPr lang="sk-SK" sz="4400" b="1" dirty="0">
                <a:solidFill>
                  <a:srgbClr val="F7941D"/>
                </a:solidFill>
                <a:latin typeface="Helvetica" pitchFamily="2" charset="0"/>
              </a:rPr>
              <a:t>CLICK TO EDIT</a:t>
            </a:r>
            <a:endParaRPr lang="sk-SK" sz="4400" dirty="0">
              <a:solidFill>
                <a:srgbClr val="F7941D"/>
              </a:solidFill>
              <a:latin typeface="Helvetica Light" pitchFamily="2" charset="0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F209343-B1AA-984F-828B-9DB69B36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042590"/>
            <a:ext cx="233875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7875"/>
                </a:solidFill>
                <a:latin typeface="Helvetica" pitchFamily="2" charset="0"/>
              </a:defRPr>
            </a:lvl1pPr>
          </a:lstStyle>
          <a:p>
            <a:r>
              <a:rPr lang="sk-SK" dirty="0"/>
              <a:t>Názov prezentácie</a:t>
            </a:r>
          </a:p>
        </p:txBody>
      </p:sp>
    </p:spTree>
    <p:extLst>
      <p:ext uri="{BB962C8B-B14F-4D97-AF65-F5344CB8AC3E}">
        <p14:creationId xmlns:p14="http://schemas.microsoft.com/office/powerpoint/2010/main" val="198004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96A64E-C9BB-FB43-946A-4F21A8696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15" y="4361392"/>
            <a:ext cx="6781796" cy="628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C21FD-E855-864D-886D-3FB5204D9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5715" y="4989689"/>
            <a:ext cx="6781796" cy="74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CLICK TO EDIT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0B25E-DA44-BE4A-9DA1-C429FB9B2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5715" y="5994590"/>
            <a:ext cx="21477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0" i="0">
                <a:solidFill>
                  <a:srgbClr val="617875"/>
                </a:solidFill>
                <a:latin typeface="Helvetica Light" pitchFamily="2" charset="0"/>
              </a:defRPr>
            </a:lvl1pPr>
          </a:lstStyle>
          <a:p>
            <a:r>
              <a:rPr lang="sk-SK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44766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i="0" kern="1200">
          <a:solidFill>
            <a:srgbClr val="617875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500" b="0" i="0" kern="1200">
          <a:solidFill>
            <a:srgbClr val="617875"/>
          </a:solidFill>
          <a:latin typeface="Helvetica Ligh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1155C-BF5A-454E-AB37-8056DC0AB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9891" y="4348906"/>
            <a:ext cx="5930153" cy="1894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15762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4" r:id="rId2"/>
    <p:sldLayoutId id="2147483660" r:id="rId3"/>
    <p:sldLayoutId id="214748366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rgbClr val="617875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0947AE-B1D9-DB45-B438-4F47ABD64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526F1-ECD0-BF41-B1F7-89455993D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7BF35-023A-974A-8E21-B083E56868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7AE06-415F-4C4D-B8D4-7255BE49C214}" type="datetimeFigureOut">
              <a:rPr lang="sk-SK" smtClean="0"/>
              <a:t>9. 12. 2019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DC60-4715-9544-B445-AC731220A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E2579-B465-1C47-B8EB-EEB07ECBB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69977-AEA8-1241-89ED-1C6E40B5A00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37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17875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17875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17875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17875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17875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17875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0644A6-A8EF-C543-81CB-E959C8546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E17E3-E878-1C4E-B235-CF0BB0681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65E9D-9A3D-FC44-95F0-5621F42021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D40A9-5ECC-EF41-89D6-A29B754B6842}" type="datetimeFigureOut">
              <a:rPr lang="sk-SK" smtClean="0"/>
              <a:t>9. 12. 2019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A2F47-C040-334B-AC97-C894512ED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529F9-04AD-C44E-BA9A-1E88695C4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D83AD-751B-6246-9B90-0C4A42E4C28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189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17875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1787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1787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1787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1787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1787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5C4E9C-4B37-F74C-B46E-E5687BE2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B09D1-D54C-C640-8E8A-915BC0568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BB66F-6B58-A644-99A0-247A454B4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0BEA6-4476-B949-BC1A-E896F55F2A89}" type="datetimeFigureOut">
              <a:rPr lang="sk-SK" smtClean="0"/>
              <a:t>9. 12. 2019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F889E-ACB5-074B-978F-EEC885BCD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809FB-163E-AD4F-84DD-5A4ADF4A5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4CCBD-04F8-2F48-A299-C360ACE274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434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617875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17875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17875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17875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17875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17875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pravasmluv@novis.eu" TargetMode="External"/><Relationship Id="rId7" Type="http://schemas.openxmlformats.org/officeDocument/2006/relationships/hyperlink" Target="mailto:stiznosti@novis.eu" TargetMode="External"/><Relationship Id="rId2" Type="http://schemas.openxmlformats.org/officeDocument/2006/relationships/hyperlink" Target="mailto:mbrenek@novis.eu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podnety@novis.eu" TargetMode="External"/><Relationship Id="rId5" Type="http://schemas.openxmlformats.org/officeDocument/2006/relationships/hyperlink" Target="mailto:likvidace@novis.eu" TargetMode="External"/><Relationship Id="rId4" Type="http://schemas.openxmlformats.org/officeDocument/2006/relationships/hyperlink" Target="mailto:oceneni@novis.e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vis.eu/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9820F-3604-8342-BF27-74A8B981C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565" y="4172524"/>
            <a:ext cx="6580508" cy="802977"/>
          </a:xfrm>
        </p:spPr>
        <p:txBody>
          <a:bodyPr>
            <a:noAutofit/>
          </a:bodyPr>
          <a:lstStyle/>
          <a:p>
            <a:r>
              <a:rPr lang="sk-SK" sz="2800" dirty="0"/>
              <a:t>NOVIS </a:t>
            </a:r>
            <a:r>
              <a:rPr lang="sk-SK" sz="2800" dirty="0" err="1"/>
              <a:t>Insurance</a:t>
            </a:r>
            <a:r>
              <a:rPr lang="sk-SK" sz="2800" dirty="0"/>
              <a:t> </a:t>
            </a:r>
            <a:r>
              <a:rPr lang="sk-SK" sz="2800" dirty="0" err="1"/>
              <a:t>Company</a:t>
            </a:r>
            <a:r>
              <a:rPr lang="sk-SK" sz="2800" dirty="0"/>
              <a:t>,</a:t>
            </a:r>
            <a:br>
              <a:rPr lang="sk-SK" sz="2800" dirty="0"/>
            </a:br>
            <a:r>
              <a:rPr lang="sk-SK" sz="2800" dirty="0"/>
              <a:t>NOVIS </a:t>
            </a:r>
            <a:r>
              <a:rPr lang="sk-SK" sz="2800" dirty="0" err="1"/>
              <a:t>Versicherungsgesellschaft</a:t>
            </a:r>
            <a:r>
              <a:rPr lang="sk-SK" sz="2800" dirty="0"/>
              <a:t>,</a:t>
            </a:r>
            <a:br>
              <a:rPr lang="sk-SK" sz="2800" dirty="0"/>
            </a:br>
            <a:r>
              <a:rPr lang="sk-SK" sz="2800" dirty="0"/>
              <a:t>NOVIS </a:t>
            </a:r>
            <a:r>
              <a:rPr lang="sk-SK" sz="2800" dirty="0" err="1"/>
              <a:t>Compagnia</a:t>
            </a:r>
            <a:r>
              <a:rPr lang="sk-SK" sz="2800" dirty="0"/>
              <a:t> di </a:t>
            </a:r>
            <a:r>
              <a:rPr lang="sk-SK" sz="2800" dirty="0" err="1"/>
              <a:t>Assicurazioni</a:t>
            </a:r>
            <a:r>
              <a:rPr lang="sk-SK" sz="2800" dirty="0"/>
              <a:t>,</a:t>
            </a:r>
            <a:br>
              <a:rPr lang="sk-SK" sz="2800" dirty="0"/>
            </a:br>
            <a:r>
              <a:rPr lang="sk-SK" sz="2800" dirty="0"/>
              <a:t>NOVIS Poisťovňa </a:t>
            </a:r>
            <a:r>
              <a:rPr lang="sk-SK" sz="2800" dirty="0" err="1"/>
              <a:t>a.s</a:t>
            </a:r>
            <a:r>
              <a:rPr lang="sk-SK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4137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5EFE6A-5C88-4E87-B23A-77B249775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604" y="1388205"/>
            <a:ext cx="5127073" cy="53302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NOVIS </a:t>
            </a:r>
            <a:r>
              <a:rPr lang="en-US" dirty="0" err="1"/>
              <a:t>spravuje</a:t>
            </a:r>
            <a:r>
              <a:rPr lang="en-US" dirty="0"/>
              <a:t> </a:t>
            </a:r>
            <a:r>
              <a:rPr lang="en-US" dirty="0" err="1"/>
              <a:t>kapitál</a:t>
            </a:r>
            <a:r>
              <a:rPr lang="en-US" dirty="0"/>
              <a:t> pro </a:t>
            </a:r>
            <a:r>
              <a:rPr lang="en-US" dirty="0" err="1"/>
              <a:t>zajištění</a:t>
            </a:r>
            <a:r>
              <a:rPr lang="en-US" dirty="0"/>
              <a:t> </a:t>
            </a:r>
            <a:r>
              <a:rPr lang="en-US" dirty="0" err="1"/>
              <a:t>finanční</a:t>
            </a:r>
            <a:r>
              <a:rPr lang="en-US" dirty="0"/>
              <a:t> stability </a:t>
            </a:r>
            <a:r>
              <a:rPr lang="en-US" dirty="0" err="1"/>
              <a:t>solventnosti</a:t>
            </a:r>
            <a:r>
              <a:rPr lang="en-US" dirty="0"/>
              <a:t>.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platných</a:t>
            </a:r>
            <a:r>
              <a:rPr lang="en-US" dirty="0"/>
              <a:t> </a:t>
            </a:r>
            <a:r>
              <a:rPr lang="en-US" dirty="0" err="1"/>
              <a:t>právních</a:t>
            </a:r>
            <a:r>
              <a:rPr lang="en-US" dirty="0"/>
              <a:t> </a:t>
            </a:r>
            <a:r>
              <a:rPr lang="en-US" dirty="0" err="1"/>
              <a:t>předpisů</a:t>
            </a:r>
            <a:r>
              <a:rPr lang="en-US" dirty="0"/>
              <a:t> se </a:t>
            </a:r>
            <a:r>
              <a:rPr lang="en-US" dirty="0" err="1"/>
              <a:t>platební</a:t>
            </a:r>
            <a:r>
              <a:rPr lang="en-US" dirty="0"/>
              <a:t> </a:t>
            </a:r>
            <a:r>
              <a:rPr lang="en-US" dirty="0" err="1"/>
              <a:t>schopnost</a:t>
            </a:r>
            <a:r>
              <a:rPr lang="en-US" dirty="0"/>
              <a:t> </a:t>
            </a:r>
            <a:r>
              <a:rPr lang="en-US" dirty="0" err="1"/>
              <a:t>pojišťovny</a:t>
            </a:r>
            <a:r>
              <a:rPr lang="en-US" dirty="0"/>
              <a:t> </a:t>
            </a:r>
            <a:r>
              <a:rPr lang="en-US" dirty="0" err="1"/>
              <a:t>rozumí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schopnost</a:t>
            </a:r>
            <a:r>
              <a:rPr lang="en-US" dirty="0"/>
              <a:t> </a:t>
            </a:r>
            <a:r>
              <a:rPr lang="en-US" dirty="0" err="1"/>
              <a:t>trvale</a:t>
            </a:r>
            <a:r>
              <a:rPr lang="en-US" dirty="0"/>
              <a:t> </a:t>
            </a:r>
            <a:r>
              <a:rPr lang="en-US" dirty="0" err="1"/>
              <a:t>zabezpečit</a:t>
            </a:r>
            <a:r>
              <a:rPr lang="en-US" dirty="0"/>
              <a:t> </a:t>
            </a:r>
            <a:r>
              <a:rPr lang="en-US" dirty="0" err="1"/>
              <a:t>vlastní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definovány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způsobilé</a:t>
            </a:r>
            <a:r>
              <a:rPr lang="en-US" dirty="0"/>
              <a:t> </a:t>
            </a:r>
            <a:r>
              <a:rPr lang="en-US" dirty="0" err="1"/>
              <a:t>vlastní</a:t>
            </a:r>
            <a:r>
              <a:rPr lang="en-US" dirty="0"/>
              <a:t> </a:t>
            </a:r>
            <a:r>
              <a:rPr lang="en-US" dirty="0" err="1"/>
              <a:t>fondy</a:t>
            </a:r>
            <a:r>
              <a:rPr lang="en-US" dirty="0"/>
              <a:t> (“Eligible Own Funds” EOF)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krytí</a:t>
            </a:r>
            <a:r>
              <a:rPr lang="en-US" dirty="0"/>
              <a:t> </a:t>
            </a:r>
            <a:r>
              <a:rPr lang="en-US" dirty="0" err="1"/>
              <a:t>všech</a:t>
            </a:r>
            <a:r>
              <a:rPr lang="en-US" dirty="0"/>
              <a:t> </a:t>
            </a:r>
            <a:r>
              <a:rPr lang="en-US" dirty="0" err="1"/>
              <a:t>závazků</a:t>
            </a:r>
            <a:r>
              <a:rPr lang="en-US" dirty="0"/>
              <a:t> </a:t>
            </a:r>
            <a:r>
              <a:rPr lang="en-US" dirty="0" err="1"/>
              <a:t>vyplývajících</a:t>
            </a:r>
            <a:r>
              <a:rPr lang="en-US" dirty="0"/>
              <a:t> z </a:t>
            </a:r>
            <a:r>
              <a:rPr lang="en-US" dirty="0" err="1"/>
              <a:t>pojistných</a:t>
            </a:r>
            <a:r>
              <a:rPr lang="en-US" dirty="0"/>
              <a:t> </a:t>
            </a:r>
            <a:r>
              <a:rPr lang="en-US" dirty="0" err="1"/>
              <a:t>smluv</a:t>
            </a:r>
            <a:r>
              <a:rPr lang="en-US" dirty="0"/>
              <a:t>, </a:t>
            </a:r>
            <a:r>
              <a:rPr lang="en-US" dirty="0" err="1"/>
              <a:t>tzv</a:t>
            </a:r>
            <a:r>
              <a:rPr lang="en-US" dirty="0"/>
              <a:t>. </a:t>
            </a:r>
            <a:r>
              <a:rPr lang="en-US" dirty="0" err="1"/>
              <a:t>solventnostního</a:t>
            </a:r>
            <a:r>
              <a:rPr lang="en-US" dirty="0"/>
              <a:t> </a:t>
            </a:r>
            <a:r>
              <a:rPr lang="en-US" dirty="0" err="1"/>
              <a:t>kapitálového</a:t>
            </a:r>
            <a:r>
              <a:rPr lang="en-US" dirty="0"/>
              <a:t> </a:t>
            </a:r>
            <a:r>
              <a:rPr lang="en-US" dirty="0" err="1"/>
              <a:t>požadavku</a:t>
            </a:r>
            <a:r>
              <a:rPr lang="en-US" dirty="0"/>
              <a:t> (SCR). Na </a:t>
            </a:r>
            <a:r>
              <a:rPr lang="en-US" dirty="0" err="1"/>
              <a:t>základě</a:t>
            </a:r>
            <a:r>
              <a:rPr lang="en-US" dirty="0"/>
              <a:t> </a:t>
            </a:r>
            <a:r>
              <a:rPr lang="en-US" dirty="0" err="1"/>
              <a:t>informací</a:t>
            </a:r>
            <a:r>
              <a:rPr lang="en-US" dirty="0"/>
              <a:t> </a:t>
            </a:r>
            <a:r>
              <a:rPr lang="en-US" dirty="0" err="1"/>
              <a:t>oficiálně</a:t>
            </a:r>
            <a:r>
              <a:rPr lang="en-US" dirty="0"/>
              <a:t> </a:t>
            </a:r>
            <a:r>
              <a:rPr lang="en-US" dirty="0" err="1"/>
              <a:t>zveřejněných</a:t>
            </a:r>
            <a:r>
              <a:rPr lang="en-US" dirty="0"/>
              <a:t> </a:t>
            </a:r>
            <a:r>
              <a:rPr lang="en-US" dirty="0" err="1"/>
              <a:t>Pojistitelem</a:t>
            </a:r>
            <a:r>
              <a:rPr lang="en-US" dirty="0"/>
              <a:t>  </a:t>
            </a:r>
            <a:r>
              <a:rPr lang="en-US" dirty="0" err="1"/>
              <a:t>byl</a:t>
            </a:r>
            <a:r>
              <a:rPr lang="en-US" dirty="0"/>
              <a:t> k 31.12.201</a:t>
            </a:r>
            <a:r>
              <a:rPr lang="sk-SK" dirty="0"/>
              <a:t>8</a:t>
            </a:r>
            <a:r>
              <a:rPr lang="en-US" dirty="0"/>
              <a:t>  </a:t>
            </a:r>
            <a:r>
              <a:rPr lang="en-US" dirty="0" err="1"/>
              <a:t>poměr</a:t>
            </a:r>
            <a:r>
              <a:rPr lang="en-US" dirty="0"/>
              <a:t> SCR 1</a:t>
            </a:r>
            <a:r>
              <a:rPr lang="sk-SK" dirty="0"/>
              <a:t>22</a:t>
            </a:r>
            <a:r>
              <a:rPr lang="en-US" dirty="0"/>
              <a:t>% a </a:t>
            </a:r>
            <a:r>
              <a:rPr lang="en-US" dirty="0" err="1"/>
              <a:t>poměr</a:t>
            </a:r>
            <a:r>
              <a:rPr lang="en-US" dirty="0"/>
              <a:t> MCR </a:t>
            </a:r>
            <a:r>
              <a:rPr lang="sk-SK" dirty="0"/>
              <a:t>487</a:t>
            </a:r>
            <a:r>
              <a:rPr lang="en-US" dirty="0"/>
              <a:t>%.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C27FE9-8633-4642-8E48-5C1ED43EB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26" y="139525"/>
            <a:ext cx="9525001" cy="1325563"/>
          </a:xfrm>
        </p:spPr>
        <p:txBody>
          <a:bodyPr/>
          <a:lstStyle/>
          <a:p>
            <a:r>
              <a:rPr lang="sk-SK" dirty="0" err="1"/>
              <a:t>Solvency</a:t>
            </a:r>
            <a:r>
              <a:rPr lang="sk-SK" dirty="0"/>
              <a:t> II regulační režim</a:t>
            </a:r>
            <a:endParaRPr lang="en-US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CEF776DA-AC21-49C9-9958-57409AFABE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8424713"/>
              </p:ext>
            </p:extLst>
          </p:nvPr>
        </p:nvGraphicFramePr>
        <p:xfrm>
          <a:off x="5876256" y="1315285"/>
          <a:ext cx="5764169" cy="3894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BlokTextu 10">
            <a:extLst>
              <a:ext uri="{FF2B5EF4-FFF2-40B4-BE49-F238E27FC236}">
                <a16:creationId xmlns:a16="http://schemas.microsoft.com/office/drawing/2014/main" id="{65386698-9F3E-42ED-95D1-26CCAB2228FC}"/>
              </a:ext>
            </a:extLst>
          </p:cNvPr>
          <p:cNvSpPr txBox="1"/>
          <p:nvPr/>
        </p:nvSpPr>
        <p:spPr>
          <a:xfrm>
            <a:off x="7200550" y="1615695"/>
            <a:ext cx="864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200" dirty="0">
                <a:latin typeface="Helvetica" panose="020B0604020202020204" pitchFamily="34" charset="0"/>
                <a:cs typeface="Helvetica" panose="020B0604020202020204" pitchFamily="34" charset="0"/>
              </a:rPr>
              <a:t>131%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BlokTextu 10">
            <a:extLst>
              <a:ext uri="{FF2B5EF4-FFF2-40B4-BE49-F238E27FC236}">
                <a16:creationId xmlns:a16="http://schemas.microsoft.com/office/drawing/2014/main" id="{93016657-AE73-4CC0-84C1-0B703672F506}"/>
              </a:ext>
            </a:extLst>
          </p:cNvPr>
          <p:cNvSpPr txBox="1"/>
          <p:nvPr/>
        </p:nvSpPr>
        <p:spPr>
          <a:xfrm>
            <a:off x="9701823" y="1777322"/>
            <a:ext cx="864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200" dirty="0">
                <a:latin typeface="Helvetica" panose="020B0604020202020204" pitchFamily="34" charset="0"/>
                <a:cs typeface="Helvetica" panose="020B0604020202020204" pitchFamily="34" charset="0"/>
              </a:rPr>
              <a:t>485%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BlokTextu 10">
            <a:extLst>
              <a:ext uri="{FF2B5EF4-FFF2-40B4-BE49-F238E27FC236}">
                <a16:creationId xmlns:a16="http://schemas.microsoft.com/office/drawing/2014/main" id="{10D4335F-652A-4422-AE3E-269693A14DCD}"/>
              </a:ext>
            </a:extLst>
          </p:cNvPr>
          <p:cNvSpPr txBox="1"/>
          <p:nvPr/>
        </p:nvSpPr>
        <p:spPr>
          <a:xfrm>
            <a:off x="7372087" y="2363849"/>
            <a:ext cx="864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200" dirty="0">
                <a:latin typeface="Helvetica" panose="020B0604020202020204" pitchFamily="34" charset="0"/>
                <a:cs typeface="Helvetica" panose="020B0604020202020204" pitchFamily="34" charset="0"/>
              </a:rPr>
              <a:t>154%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BlokTextu 10">
            <a:extLst>
              <a:ext uri="{FF2B5EF4-FFF2-40B4-BE49-F238E27FC236}">
                <a16:creationId xmlns:a16="http://schemas.microsoft.com/office/drawing/2014/main" id="{E1AB9630-FFC8-4089-BD01-654B2A7E2537}"/>
              </a:ext>
            </a:extLst>
          </p:cNvPr>
          <p:cNvSpPr txBox="1"/>
          <p:nvPr/>
        </p:nvSpPr>
        <p:spPr>
          <a:xfrm>
            <a:off x="10664274" y="2562767"/>
            <a:ext cx="864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200" dirty="0">
                <a:latin typeface="Helvetica" panose="020B0604020202020204" pitchFamily="34" charset="0"/>
                <a:cs typeface="Helvetica" panose="020B0604020202020204" pitchFamily="34" charset="0"/>
              </a:rPr>
              <a:t>615%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BlokTextu 10">
            <a:extLst>
              <a:ext uri="{FF2B5EF4-FFF2-40B4-BE49-F238E27FC236}">
                <a16:creationId xmlns:a16="http://schemas.microsoft.com/office/drawing/2014/main" id="{6C64ED9B-1558-4223-8EBC-94F97EAC23FA}"/>
              </a:ext>
            </a:extLst>
          </p:cNvPr>
          <p:cNvSpPr txBox="1"/>
          <p:nvPr/>
        </p:nvSpPr>
        <p:spPr>
          <a:xfrm>
            <a:off x="7221303" y="3111675"/>
            <a:ext cx="864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200" dirty="0">
                <a:latin typeface="Helvetica" panose="020B0604020202020204" pitchFamily="34" charset="0"/>
                <a:cs typeface="Helvetica" panose="020B0604020202020204" pitchFamily="34" charset="0"/>
              </a:rPr>
              <a:t>135%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BlokTextu 10">
            <a:extLst>
              <a:ext uri="{FF2B5EF4-FFF2-40B4-BE49-F238E27FC236}">
                <a16:creationId xmlns:a16="http://schemas.microsoft.com/office/drawing/2014/main" id="{C21085A7-1ED0-4AB0-A4C6-7348970A41DE}"/>
              </a:ext>
            </a:extLst>
          </p:cNvPr>
          <p:cNvSpPr txBox="1"/>
          <p:nvPr/>
        </p:nvSpPr>
        <p:spPr>
          <a:xfrm>
            <a:off x="10071511" y="3290500"/>
            <a:ext cx="864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200" dirty="0">
                <a:latin typeface="Helvetica" panose="020B0604020202020204" pitchFamily="34" charset="0"/>
                <a:cs typeface="Helvetica" panose="020B0604020202020204" pitchFamily="34" charset="0"/>
              </a:rPr>
              <a:t>539%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84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7A67F6-9CEA-44D3-B9A5-2D32AEF19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127" y="1568741"/>
            <a:ext cx="11167146" cy="4597167"/>
          </a:xfrm>
        </p:spPr>
        <p:txBody>
          <a:bodyPr>
            <a:normAutofit/>
          </a:bodyPr>
          <a:lstStyle/>
          <a:p>
            <a:r>
              <a:rPr lang="sk-SK" dirty="0"/>
              <a:t>K</a:t>
            </a:r>
            <a:r>
              <a:rPr lang="en-US" dirty="0" err="1"/>
              <a:t>ontaktní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: </a:t>
            </a:r>
            <a:r>
              <a:rPr lang="sk-SK" dirty="0"/>
              <a:t>	</a:t>
            </a:r>
            <a:r>
              <a:rPr lang="en-US" dirty="0"/>
              <a:t>Michal </a:t>
            </a:r>
            <a:r>
              <a:rPr lang="en-US" dirty="0" err="1"/>
              <a:t>Břenek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		       	</a:t>
            </a:r>
            <a:r>
              <a:rPr lang="en-US" dirty="0" err="1"/>
              <a:t>tel</a:t>
            </a:r>
            <a:r>
              <a:rPr lang="en-US" dirty="0"/>
              <a:t>: 773 797 098    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		       	</a:t>
            </a:r>
            <a:r>
              <a:rPr lang="en-US" dirty="0"/>
              <a:t>e-mail: </a:t>
            </a:r>
            <a:r>
              <a:rPr lang="en-US" dirty="0">
                <a:hlinkClick r:id="rId2"/>
              </a:rPr>
              <a:t>mbrenek@novis.eu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r>
              <a:rPr lang="en-US" dirty="0" err="1"/>
              <a:t>Správa</a:t>
            </a:r>
            <a:r>
              <a:rPr lang="en-US" dirty="0"/>
              <a:t> </a:t>
            </a:r>
            <a:r>
              <a:rPr lang="en-US" dirty="0" err="1"/>
              <a:t>smluv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spravasmluv@novis.eu</a:t>
            </a:r>
            <a:endParaRPr lang="sk-SK" dirty="0"/>
          </a:p>
          <a:p>
            <a:endParaRPr lang="sk-SK" dirty="0"/>
          </a:p>
          <a:p>
            <a:r>
              <a:rPr lang="en-US" dirty="0" err="1"/>
              <a:t>Ocenění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oceneni@novis.eu</a:t>
            </a:r>
            <a:endParaRPr lang="sk-SK" dirty="0"/>
          </a:p>
          <a:p>
            <a:endParaRPr lang="sk-SK" dirty="0"/>
          </a:p>
          <a:p>
            <a:r>
              <a:rPr lang="en-US" dirty="0" err="1"/>
              <a:t>Likvidace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likvidace@novis.eu</a:t>
            </a:r>
            <a:endParaRPr lang="sk-SK" dirty="0"/>
          </a:p>
          <a:p>
            <a:endParaRPr lang="sk-SK" dirty="0"/>
          </a:p>
          <a:p>
            <a:r>
              <a:rPr lang="en-US" dirty="0" err="1"/>
              <a:t>Podněty</a:t>
            </a:r>
            <a:r>
              <a:rPr lang="en-US" dirty="0"/>
              <a:t> a </a:t>
            </a:r>
            <a:r>
              <a:rPr lang="en-US" dirty="0" err="1"/>
              <a:t>návrhy</a:t>
            </a:r>
            <a:r>
              <a:rPr lang="en-US" dirty="0"/>
              <a:t>: </a:t>
            </a:r>
            <a:r>
              <a:rPr lang="en-US" dirty="0">
                <a:hlinkClick r:id="rId6"/>
              </a:rPr>
              <a:t>podnety@novis.eu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r>
              <a:rPr lang="en-US" dirty="0" err="1"/>
              <a:t>Stížnosti</a:t>
            </a:r>
            <a:r>
              <a:rPr lang="en-US" dirty="0"/>
              <a:t>: </a:t>
            </a:r>
            <a:r>
              <a:rPr lang="en-US" dirty="0">
                <a:hlinkClick r:id="rId7"/>
              </a:rPr>
              <a:t>stiznosti@novis.eu</a:t>
            </a:r>
            <a:r>
              <a:rPr lang="sk-SK" dirty="0"/>
              <a:t>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04F627-B9E9-40E7-9287-EECAC938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27" y="135503"/>
            <a:ext cx="9525001" cy="1617796"/>
          </a:xfrm>
        </p:spPr>
        <p:txBody>
          <a:bodyPr/>
          <a:lstStyle/>
          <a:p>
            <a:r>
              <a:rPr lang="sk-SK" dirty="0"/>
              <a:t>KONTAKTY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19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013F8-3256-44FB-8E69-8C6F9AF4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970" y="2766218"/>
            <a:ext cx="483206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DĚKUJI VÁM ZA POZORNOST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E17C3-DC1E-4FA5-B744-EE93FAE5ECBC}"/>
              </a:ext>
            </a:extLst>
          </p:cNvPr>
          <p:cNvSpPr txBox="1"/>
          <p:nvPr/>
        </p:nvSpPr>
        <p:spPr>
          <a:xfrm>
            <a:off x="7214532" y="209725"/>
            <a:ext cx="48320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61787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NOVIS </a:t>
            </a:r>
            <a:r>
              <a:rPr lang="en-US" dirty="0" err="1">
                <a:solidFill>
                  <a:srgbClr val="61787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Poisťovňa</a:t>
            </a:r>
            <a:r>
              <a:rPr lang="en-US" dirty="0">
                <a:solidFill>
                  <a:srgbClr val="61787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61787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a.s</a:t>
            </a:r>
            <a:r>
              <a:rPr lang="en-US" dirty="0">
                <a:solidFill>
                  <a:srgbClr val="61787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., </a:t>
            </a:r>
            <a:r>
              <a:rPr lang="en-US" dirty="0" err="1">
                <a:solidFill>
                  <a:srgbClr val="61787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odštěpný</a:t>
            </a:r>
            <a:r>
              <a:rPr lang="en-US" dirty="0">
                <a:solidFill>
                  <a:srgbClr val="61787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61787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závod</a:t>
            </a:r>
            <a:endParaRPr lang="sk-SK" dirty="0">
              <a:solidFill>
                <a:srgbClr val="61787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/>
            <a:r>
              <a:rPr lang="en-US" dirty="0" err="1">
                <a:solidFill>
                  <a:srgbClr val="61787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Národní</a:t>
            </a:r>
            <a:r>
              <a:rPr lang="en-US" dirty="0">
                <a:solidFill>
                  <a:srgbClr val="61787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973/41</a:t>
            </a:r>
            <a:endParaRPr lang="sk-SK" dirty="0">
              <a:solidFill>
                <a:srgbClr val="61787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/>
            <a:r>
              <a:rPr lang="en-US" dirty="0">
                <a:solidFill>
                  <a:srgbClr val="61787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110 00 Praha 1</a:t>
            </a:r>
            <a:endParaRPr lang="sk-SK" dirty="0">
              <a:solidFill>
                <a:srgbClr val="61787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/>
            <a:endParaRPr lang="sk-SK" dirty="0">
              <a:solidFill>
                <a:srgbClr val="617875"/>
              </a:solidFill>
              <a:latin typeface="Helvetica" panose="020B0604020202020204" pitchFamily="34" charset="0"/>
              <a:cs typeface="Helvetica" panose="020B0604020202020204" pitchFamily="34" charset="0"/>
              <a:hlinkClick r:id="rId2"/>
            </a:endParaRPr>
          </a:p>
          <a:p>
            <a:pPr algn="r"/>
            <a:r>
              <a:rPr lang="en-US" dirty="0">
                <a:solidFill>
                  <a:srgbClr val="617875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www.novis.eu</a:t>
            </a:r>
            <a:endParaRPr lang="sk-SK" dirty="0">
              <a:solidFill>
                <a:srgbClr val="61787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/>
            <a:r>
              <a:rPr lang="sk-SK" dirty="0" err="1">
                <a:solidFill>
                  <a:srgbClr val="61787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pojistovna</a:t>
            </a:r>
            <a:r>
              <a:rPr lang="en-US" dirty="0">
                <a:solidFill>
                  <a:srgbClr val="61787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@novis.eu</a:t>
            </a:r>
          </a:p>
        </p:txBody>
      </p:sp>
    </p:spTree>
    <p:extLst>
      <p:ext uri="{BB962C8B-B14F-4D97-AF65-F5344CB8AC3E}">
        <p14:creationId xmlns:p14="http://schemas.microsoft.com/office/powerpoint/2010/main" val="2920178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1EDD29-9506-4C05-ABFD-D0921B91839F}"/>
              </a:ext>
            </a:extLst>
          </p:cNvPr>
          <p:cNvSpPr txBox="1"/>
          <p:nvPr/>
        </p:nvSpPr>
        <p:spPr>
          <a:xfrm>
            <a:off x="387597" y="2933769"/>
            <a:ext cx="70534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Produkt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pojišťovny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NOVIS se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aktuálně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prodává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na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Slovensku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v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České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republice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v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Maďarsku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v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Německu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v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Rakousku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v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Polsku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Itálii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Finsku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sk-SK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sk-SK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V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roce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2017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společnost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začala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velmi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úspéšně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v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Itálii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počátkem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roku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2018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zahájila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svou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činnost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ve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Švédsku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na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Islandu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sk-SK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sk-SK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NOVIS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poskytuje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své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služby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těm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klientům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kteří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pracují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v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jiných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zemích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než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je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jejich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trvalé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bydliště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sk-SK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=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globálně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činná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pojišťovna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B73E205-6F0A-4F54-B443-1485E4C82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035" y="165463"/>
            <a:ext cx="3392391" cy="65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8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AD5E7C-C17B-4045-AD97-83DAA817E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83" y="262428"/>
            <a:ext cx="9525001" cy="1325563"/>
          </a:xfrm>
        </p:spPr>
        <p:txBody>
          <a:bodyPr/>
          <a:lstStyle/>
          <a:p>
            <a:r>
              <a:rPr lang="sk-SK" dirty="0"/>
              <a:t>HISTORIE</a:t>
            </a:r>
            <a:endParaRPr lang="en-US" dirty="0"/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6805BE95-1FCD-4074-9C85-1A59650B574C}"/>
              </a:ext>
            </a:extLst>
          </p:cNvPr>
          <p:cNvSpPr/>
          <p:nvPr/>
        </p:nvSpPr>
        <p:spPr>
          <a:xfrm>
            <a:off x="-813732" y="3420530"/>
            <a:ext cx="13005732" cy="371213"/>
          </a:xfrm>
          <a:prstGeom prst="mathMinus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1EA204E6-0C6B-41BE-BA00-2DE0705A314E}"/>
              </a:ext>
            </a:extLst>
          </p:cNvPr>
          <p:cNvSpPr/>
          <p:nvPr/>
        </p:nvSpPr>
        <p:spPr>
          <a:xfrm>
            <a:off x="896292" y="2813250"/>
            <a:ext cx="92280" cy="1238633"/>
          </a:xfrm>
          <a:prstGeom prst="mathMinus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Sign 6">
            <a:extLst>
              <a:ext uri="{FF2B5EF4-FFF2-40B4-BE49-F238E27FC236}">
                <a16:creationId xmlns:a16="http://schemas.microsoft.com/office/drawing/2014/main" id="{064B5A45-6991-4B7F-B297-671F50F19DE8}"/>
              </a:ext>
            </a:extLst>
          </p:cNvPr>
          <p:cNvSpPr/>
          <p:nvPr/>
        </p:nvSpPr>
        <p:spPr>
          <a:xfrm>
            <a:off x="4040727" y="2786637"/>
            <a:ext cx="92280" cy="1291905"/>
          </a:xfrm>
          <a:prstGeom prst="mathMinus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8AA17938-105D-4A7E-82A9-04DFCABF4708}"/>
              </a:ext>
            </a:extLst>
          </p:cNvPr>
          <p:cNvSpPr/>
          <p:nvPr/>
        </p:nvSpPr>
        <p:spPr>
          <a:xfrm>
            <a:off x="7397836" y="2801213"/>
            <a:ext cx="92280" cy="1238634"/>
          </a:xfrm>
          <a:prstGeom prst="mathMinus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540CF2CC-8848-408E-9950-DEB7EF8CDF6F}"/>
              </a:ext>
            </a:extLst>
          </p:cNvPr>
          <p:cNvSpPr/>
          <p:nvPr/>
        </p:nvSpPr>
        <p:spPr>
          <a:xfrm>
            <a:off x="10387497" y="2794818"/>
            <a:ext cx="92280" cy="1291905"/>
          </a:xfrm>
          <a:prstGeom prst="mathMinus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id="{651DB0D2-B692-477D-AEF5-11D831062489}"/>
              </a:ext>
            </a:extLst>
          </p:cNvPr>
          <p:cNvSpPr/>
          <p:nvPr/>
        </p:nvSpPr>
        <p:spPr>
          <a:xfrm>
            <a:off x="2440236" y="3174102"/>
            <a:ext cx="92280" cy="1233182"/>
          </a:xfrm>
          <a:prstGeom prst="mathMinus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Sign 11">
            <a:extLst>
              <a:ext uri="{FF2B5EF4-FFF2-40B4-BE49-F238E27FC236}">
                <a16:creationId xmlns:a16="http://schemas.microsoft.com/office/drawing/2014/main" id="{DC3EEDB2-5DCE-4708-B10B-0368F526B5C1}"/>
              </a:ext>
            </a:extLst>
          </p:cNvPr>
          <p:cNvSpPr/>
          <p:nvPr/>
        </p:nvSpPr>
        <p:spPr>
          <a:xfrm>
            <a:off x="5710106" y="3144740"/>
            <a:ext cx="92280" cy="1291905"/>
          </a:xfrm>
          <a:prstGeom prst="mathMinus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Sign 12">
            <a:extLst>
              <a:ext uri="{FF2B5EF4-FFF2-40B4-BE49-F238E27FC236}">
                <a16:creationId xmlns:a16="http://schemas.microsoft.com/office/drawing/2014/main" id="{F7DA65AB-BB56-42D2-A7BB-C916614DD3EB}"/>
              </a:ext>
            </a:extLst>
          </p:cNvPr>
          <p:cNvSpPr/>
          <p:nvPr/>
        </p:nvSpPr>
        <p:spPr>
          <a:xfrm>
            <a:off x="8868879" y="3125709"/>
            <a:ext cx="92280" cy="1291905"/>
          </a:xfrm>
          <a:prstGeom prst="mathMinus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EFE448-4E93-4C45-B021-AE486E2EE792}"/>
              </a:ext>
            </a:extLst>
          </p:cNvPr>
          <p:cNvSpPr txBox="1"/>
          <p:nvPr/>
        </p:nvSpPr>
        <p:spPr>
          <a:xfrm>
            <a:off x="153867" y="2115302"/>
            <a:ext cx="1577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Spol</a:t>
            </a:r>
            <a:r>
              <a:rPr lang="sk-SK" dirty="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čnos</a:t>
            </a:r>
            <a:r>
              <a:rPr lang="sk-SK" dirty="0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NOVIS b</a:t>
            </a:r>
            <a:r>
              <a:rPr lang="sk-SK" dirty="0">
                <a:latin typeface="Helvetica" panose="020B0604020202020204" pitchFamily="34" charset="0"/>
                <a:cs typeface="Helvetica" panose="020B0604020202020204" pitchFamily="34" charset="0"/>
              </a:rPr>
              <a:t>y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la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založen</a:t>
            </a:r>
            <a:r>
              <a:rPr lang="sk-SK" dirty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</a:p>
          <a:p>
            <a:pPr algn="ctr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2012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B20EE9-75F8-49C7-80F9-FF15D46AD8F5}"/>
              </a:ext>
            </a:extLst>
          </p:cNvPr>
          <p:cNvSpPr txBox="1"/>
          <p:nvPr/>
        </p:nvSpPr>
        <p:spPr>
          <a:xfrm>
            <a:off x="3065849" y="2392301"/>
            <a:ext cx="201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"Tibor" </a:t>
            </a:r>
            <a:r>
              <a:rPr lang="sk-SK" dirty="0" err="1">
                <a:latin typeface="Helvetica" panose="020B0604020202020204" pitchFamily="34" charset="0"/>
                <a:cs typeface="Helvetica" panose="020B0604020202020204" pitchFamily="34" charset="0"/>
              </a:rPr>
              <a:t>první</a:t>
            </a:r>
            <a:r>
              <a:rPr lang="sk-SK" dirty="0">
                <a:latin typeface="Helvetica" panose="020B0604020202020204" pitchFamily="34" charset="0"/>
                <a:cs typeface="Helvetica" panose="020B0604020202020204" pitchFamily="34" charset="0"/>
              </a:rPr>
              <a:t> klient v Maďarsku</a:t>
            </a:r>
          </a:p>
          <a:p>
            <a:pPr algn="ctr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2014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86A852-4DB6-49F1-9FBA-39B4DCDC215D}"/>
              </a:ext>
            </a:extLst>
          </p:cNvPr>
          <p:cNvSpPr txBox="1"/>
          <p:nvPr/>
        </p:nvSpPr>
        <p:spPr>
          <a:xfrm>
            <a:off x="6362248" y="940787"/>
            <a:ext cx="2144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"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Jadranka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"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první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klient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v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Rakousku</a:t>
            </a:r>
            <a:endParaRPr lang="sk-SK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sk-SK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Zahájení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globálních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aktivit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pojištění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pro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expatriáty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sk-SK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2016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FD4824-C52A-4494-8AAE-FA3D54485627}"/>
              </a:ext>
            </a:extLst>
          </p:cNvPr>
          <p:cNvSpPr txBox="1"/>
          <p:nvPr/>
        </p:nvSpPr>
        <p:spPr>
          <a:xfrm>
            <a:off x="9395675" y="2373986"/>
            <a:ext cx="207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"Gunnar" </a:t>
            </a:r>
            <a:r>
              <a:rPr lang="sk-SK" dirty="0" err="1">
                <a:latin typeface="Helvetica" panose="020B0604020202020204" pitchFamily="34" charset="0"/>
                <a:cs typeface="Helvetica" panose="020B0604020202020204" pitchFamily="34" charset="0"/>
              </a:rPr>
              <a:t>první</a:t>
            </a:r>
            <a:r>
              <a:rPr lang="sk-SK" dirty="0">
                <a:latin typeface="Helvetica" panose="020B0604020202020204" pitchFamily="34" charset="0"/>
                <a:cs typeface="Helvetica" panose="020B0604020202020204" pitchFamily="34" charset="0"/>
              </a:rPr>
              <a:t> klient na Islandu</a:t>
            </a:r>
          </a:p>
          <a:p>
            <a:pPr algn="ctr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2018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FB900B-B4B9-42C1-A744-352D536E20CC}"/>
              </a:ext>
            </a:extLst>
          </p:cNvPr>
          <p:cNvSpPr txBox="1"/>
          <p:nvPr/>
        </p:nvSpPr>
        <p:spPr>
          <a:xfrm>
            <a:off x="1307722" y="4006877"/>
            <a:ext cx="23573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2013</a:t>
            </a:r>
            <a:endParaRPr lang="sk-SK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NOVIS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získal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licenci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od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Národní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banky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Slovenska</a:t>
            </a:r>
            <a:endParaRPr lang="sk-SK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sk-SK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"Siegfried"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první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klient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na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Slovensku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6548BD-E766-4929-98A7-6B93298925D5}"/>
              </a:ext>
            </a:extLst>
          </p:cNvPr>
          <p:cNvSpPr txBox="1"/>
          <p:nvPr/>
        </p:nvSpPr>
        <p:spPr>
          <a:xfrm>
            <a:off x="4690765" y="4006877"/>
            <a:ext cx="21274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2015</a:t>
            </a:r>
            <a:endParaRPr lang="sk-SK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"Ivo"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první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klient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v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České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republice</a:t>
            </a:r>
            <a:endParaRPr lang="sk-SK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sk-SK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"Annette"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první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klient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v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Německu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D4982B-2BFA-4CA0-9254-FD161128EB08}"/>
              </a:ext>
            </a:extLst>
          </p:cNvPr>
          <p:cNvSpPr txBox="1"/>
          <p:nvPr/>
        </p:nvSpPr>
        <p:spPr>
          <a:xfrm>
            <a:off x="7627309" y="4006877"/>
            <a:ext cx="2575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2017</a:t>
            </a:r>
            <a:endParaRPr lang="sk-SK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První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klient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ve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Finsku</a:t>
            </a:r>
            <a:endParaRPr lang="sk-SK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sk-SK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"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Mirosław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"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první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klient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v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Polsku</a:t>
            </a:r>
            <a:endParaRPr lang="sk-SK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sk-SK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"Lukas"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první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klient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v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Itálii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68EDA7-F418-6346-8F96-8A054FBEE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631" y="1561734"/>
            <a:ext cx="10168182" cy="43093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k-SK" dirty="0"/>
          </a:p>
          <a:p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vznikem</a:t>
            </a:r>
            <a:r>
              <a:rPr lang="en-US" dirty="0"/>
              <a:t> </a:t>
            </a:r>
            <a:r>
              <a:rPr lang="en-US" dirty="0" err="1"/>
              <a:t>pojišťovny</a:t>
            </a:r>
            <a:r>
              <a:rPr lang="en-US" dirty="0"/>
              <a:t> NOVIS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vize</a:t>
            </a:r>
            <a:r>
              <a:rPr lang="en-US" dirty="0"/>
              <a:t> </a:t>
            </a:r>
            <a:r>
              <a:rPr lang="en-US" dirty="0" err="1"/>
              <a:t>přinést</a:t>
            </a:r>
            <a:r>
              <a:rPr lang="en-US" dirty="0"/>
              <a:t> </a:t>
            </a:r>
            <a:r>
              <a:rPr lang="en-US" dirty="0" err="1"/>
              <a:t>něco</a:t>
            </a:r>
            <a:r>
              <a:rPr lang="en-US" dirty="0"/>
              <a:t>, co se </a:t>
            </a:r>
            <a:r>
              <a:rPr lang="en-US" dirty="0" err="1"/>
              <a:t>vymyká</a:t>
            </a:r>
            <a:r>
              <a:rPr lang="en-US" dirty="0"/>
              <a:t> </a:t>
            </a:r>
            <a:r>
              <a:rPr lang="en-US" dirty="0" err="1"/>
              <a:t>stereotypním</a:t>
            </a:r>
            <a:r>
              <a:rPr lang="en-US" dirty="0"/>
              <a:t> </a:t>
            </a:r>
            <a:r>
              <a:rPr lang="en-US" dirty="0" err="1"/>
              <a:t>pojistným</a:t>
            </a:r>
            <a:r>
              <a:rPr lang="en-US" dirty="0"/>
              <a:t> </a:t>
            </a:r>
            <a:r>
              <a:rPr lang="en-US" dirty="0" err="1"/>
              <a:t>produktům</a:t>
            </a:r>
            <a:r>
              <a:rPr lang="en-US" dirty="0"/>
              <a:t> a </a:t>
            </a:r>
            <a:r>
              <a:rPr lang="en-US" dirty="0" err="1"/>
              <a:t>kopíruje</a:t>
            </a:r>
            <a:r>
              <a:rPr lang="en-US" dirty="0"/>
              <a:t> </a:t>
            </a:r>
            <a:r>
              <a:rPr lang="en-US" dirty="0" err="1"/>
              <a:t>potřeby</a:t>
            </a:r>
            <a:r>
              <a:rPr lang="en-US" dirty="0"/>
              <a:t> </a:t>
            </a:r>
            <a:r>
              <a:rPr lang="en-US" dirty="0" err="1"/>
              <a:t>moderního</a:t>
            </a:r>
            <a:r>
              <a:rPr lang="en-US" dirty="0"/>
              <a:t> </a:t>
            </a:r>
            <a:r>
              <a:rPr lang="en-US" dirty="0" err="1"/>
              <a:t>člověka</a:t>
            </a:r>
            <a:r>
              <a:rPr lang="en-US" dirty="0"/>
              <a:t>. 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r>
              <a:rPr lang="en-US" dirty="0"/>
              <a:t>NOVIS Insurance Company,</a:t>
            </a:r>
            <a:r>
              <a:rPr lang="sk-SK" dirty="0"/>
              <a:t> </a:t>
            </a:r>
            <a:r>
              <a:rPr lang="en-US" dirty="0"/>
              <a:t>NOVIS </a:t>
            </a:r>
            <a:r>
              <a:rPr lang="en-US" dirty="0" err="1"/>
              <a:t>Versicherungsgesellschaft</a:t>
            </a:r>
            <a:r>
              <a:rPr lang="en-US" dirty="0"/>
              <a:t>,</a:t>
            </a:r>
            <a:r>
              <a:rPr lang="sk-SK" dirty="0"/>
              <a:t> </a:t>
            </a:r>
            <a:r>
              <a:rPr lang="en-US" dirty="0"/>
              <a:t>NOVIS </a:t>
            </a:r>
            <a:r>
              <a:rPr lang="en-US" dirty="0" err="1"/>
              <a:t>Compagnia</a:t>
            </a:r>
            <a:r>
              <a:rPr lang="en-US" dirty="0"/>
              <a:t> di </a:t>
            </a:r>
            <a:r>
              <a:rPr lang="en-US" dirty="0" err="1"/>
              <a:t>Assicurazioni</a:t>
            </a:r>
            <a:r>
              <a:rPr lang="en-US" dirty="0"/>
              <a:t>,</a:t>
            </a:r>
            <a:r>
              <a:rPr lang="sk-SK" dirty="0"/>
              <a:t> </a:t>
            </a:r>
            <a:r>
              <a:rPr lang="en-US" dirty="0"/>
              <a:t>NOVIS </a:t>
            </a:r>
            <a:r>
              <a:rPr lang="en-US" dirty="0" err="1"/>
              <a:t>Poisťovňa</a:t>
            </a:r>
            <a:r>
              <a:rPr lang="en-US" dirty="0"/>
              <a:t> </a:t>
            </a:r>
            <a:r>
              <a:rPr lang="en-US" dirty="0" err="1"/>
              <a:t>a.s.byla</a:t>
            </a:r>
            <a:r>
              <a:rPr lang="en-US" dirty="0"/>
              <a:t> </a:t>
            </a:r>
            <a:r>
              <a:rPr lang="en-US" dirty="0" err="1"/>
              <a:t>založena</a:t>
            </a:r>
            <a:r>
              <a:rPr lang="en-US" dirty="0"/>
              <a:t> 15 </a:t>
            </a:r>
            <a:r>
              <a:rPr lang="en-US" dirty="0" err="1"/>
              <a:t>akcionáři</a:t>
            </a:r>
            <a:r>
              <a:rPr lang="en-US" dirty="0"/>
              <a:t> ze 6 </a:t>
            </a:r>
            <a:r>
              <a:rPr lang="en-US" dirty="0" err="1"/>
              <a:t>zemí</a:t>
            </a:r>
            <a:r>
              <a:rPr lang="en-US" dirty="0"/>
              <a:t> </a:t>
            </a:r>
            <a:r>
              <a:rPr lang="en-US" dirty="0" err="1"/>
              <a:t>světa</a:t>
            </a:r>
            <a:r>
              <a:rPr lang="en-US" dirty="0"/>
              <a:t> v </a:t>
            </a:r>
            <a:r>
              <a:rPr lang="en-US" dirty="0" err="1"/>
              <a:t>roce</a:t>
            </a:r>
            <a:r>
              <a:rPr lang="en-US" dirty="0"/>
              <a:t> 2012. 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hlavní</a:t>
            </a:r>
            <a:r>
              <a:rPr lang="en-US" dirty="0"/>
              <a:t> </a:t>
            </a:r>
            <a:r>
              <a:rPr lang="en-US" dirty="0" err="1"/>
              <a:t>sídlo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v </a:t>
            </a:r>
            <a:r>
              <a:rPr lang="en-US" dirty="0" err="1"/>
              <a:t>Bratislavě</a:t>
            </a:r>
            <a:r>
              <a:rPr lang="en-US" dirty="0"/>
              <a:t>.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zakladateli</a:t>
            </a:r>
            <a:r>
              <a:rPr lang="en-US" dirty="0"/>
              <a:t> </a:t>
            </a:r>
            <a:r>
              <a:rPr lang="en-US" dirty="0" err="1"/>
              <a:t>bylo</a:t>
            </a:r>
            <a:r>
              <a:rPr lang="en-US" dirty="0"/>
              <a:t> 5 </a:t>
            </a:r>
            <a:r>
              <a:rPr lang="en-US" dirty="0" err="1"/>
              <a:t>generálních</a:t>
            </a:r>
            <a:r>
              <a:rPr lang="en-US" dirty="0"/>
              <a:t> </a:t>
            </a:r>
            <a:r>
              <a:rPr lang="en-US" dirty="0" err="1"/>
              <a:t>ředitelů</a:t>
            </a:r>
            <a:r>
              <a:rPr lang="en-US" dirty="0"/>
              <a:t> z </a:t>
            </a:r>
            <a:r>
              <a:rPr lang="en-US" dirty="0" err="1"/>
              <a:t>různých</a:t>
            </a:r>
            <a:r>
              <a:rPr lang="en-US" dirty="0"/>
              <a:t> </a:t>
            </a:r>
            <a:r>
              <a:rPr lang="en-US" dirty="0" err="1"/>
              <a:t>odvětví</a:t>
            </a:r>
            <a:r>
              <a:rPr lang="en-US" dirty="0"/>
              <a:t> a </a:t>
            </a:r>
            <a:r>
              <a:rPr lang="en-US" dirty="0" err="1"/>
              <a:t>zemí</a:t>
            </a:r>
            <a:r>
              <a:rPr lang="en-US" dirty="0"/>
              <a:t>,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členové</a:t>
            </a:r>
            <a:r>
              <a:rPr lang="en-US" dirty="0"/>
              <a:t> </a:t>
            </a:r>
            <a:r>
              <a:rPr lang="en-US" dirty="0" err="1"/>
              <a:t>představenstva</a:t>
            </a:r>
            <a:r>
              <a:rPr lang="en-US" dirty="0"/>
              <a:t> </a:t>
            </a:r>
            <a:r>
              <a:rPr lang="en-US" dirty="0" err="1"/>
              <a:t>pojišťoven</a:t>
            </a:r>
            <a:r>
              <a:rPr lang="en-US" dirty="0"/>
              <a:t> a bank.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r>
              <a:rPr lang="en-US" dirty="0"/>
              <a:t>V </a:t>
            </a:r>
            <a:r>
              <a:rPr lang="en-US" dirty="0" err="1"/>
              <a:t>prvních</a:t>
            </a:r>
            <a:r>
              <a:rPr lang="en-US" dirty="0"/>
              <a:t> 2 </a:t>
            </a:r>
            <a:r>
              <a:rPr lang="en-US" dirty="0" err="1"/>
              <a:t>letech</a:t>
            </a:r>
            <a:r>
              <a:rPr lang="en-US" dirty="0"/>
              <a:t> </a:t>
            </a:r>
            <a:r>
              <a:rPr lang="en-US" dirty="0" err="1"/>
              <a:t>působení</a:t>
            </a:r>
            <a:r>
              <a:rPr lang="en-US" dirty="0"/>
              <a:t> se </a:t>
            </a:r>
            <a:r>
              <a:rPr lang="en-US" dirty="0" err="1"/>
              <a:t>stala</a:t>
            </a:r>
            <a:r>
              <a:rPr lang="en-US" dirty="0"/>
              <a:t> </a:t>
            </a:r>
            <a:r>
              <a:rPr lang="en-US" dirty="0" err="1"/>
              <a:t>ziskovou</a:t>
            </a:r>
            <a:r>
              <a:rPr lang="en-US" dirty="0"/>
              <a:t> </a:t>
            </a:r>
            <a:r>
              <a:rPr lang="en-US" dirty="0" err="1"/>
              <a:t>společností</a:t>
            </a:r>
            <a:r>
              <a:rPr lang="en-US" dirty="0"/>
              <a:t> a </a:t>
            </a:r>
            <a:r>
              <a:rPr lang="en-US" dirty="0" err="1"/>
              <a:t>svým</a:t>
            </a:r>
            <a:r>
              <a:rPr lang="en-US" dirty="0"/>
              <a:t> </a:t>
            </a:r>
            <a:r>
              <a:rPr lang="en-US" dirty="0" err="1"/>
              <a:t>výjimečným</a:t>
            </a:r>
            <a:r>
              <a:rPr lang="en-US" dirty="0"/>
              <a:t> </a:t>
            </a:r>
            <a:r>
              <a:rPr lang="en-US" dirty="0" err="1"/>
              <a:t>produktem</a:t>
            </a:r>
            <a:r>
              <a:rPr lang="en-US" dirty="0"/>
              <a:t> </a:t>
            </a:r>
            <a:r>
              <a:rPr lang="en-US" dirty="0" err="1"/>
              <a:t>zarezonovala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světě</a:t>
            </a:r>
            <a:r>
              <a:rPr lang="en-US" dirty="0"/>
              <a:t> </a:t>
            </a:r>
            <a:r>
              <a:rPr lang="en-US" dirty="0" err="1"/>
              <a:t>pojišťovnictví</a:t>
            </a:r>
            <a:r>
              <a:rPr lang="en-US" dirty="0"/>
              <a:t>.</a:t>
            </a:r>
            <a:endParaRPr lang="sk-S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494401-A996-7A42-AAE3-6FC6893C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40" y="263896"/>
            <a:ext cx="9525001" cy="1325563"/>
          </a:xfrm>
        </p:spPr>
        <p:txBody>
          <a:bodyPr/>
          <a:lstStyle/>
          <a:p>
            <a:r>
              <a:rPr lang="sk-SK" dirty="0"/>
              <a:t>VIZE</a:t>
            </a:r>
          </a:p>
        </p:txBody>
      </p:sp>
    </p:spTree>
    <p:extLst>
      <p:ext uri="{BB962C8B-B14F-4D97-AF65-F5344CB8AC3E}">
        <p14:creationId xmlns:p14="http://schemas.microsoft.com/office/powerpoint/2010/main" val="41228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66FED3-F734-42CC-BBF9-BDD93ADE3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799" y="2526461"/>
            <a:ext cx="5941504" cy="3833768"/>
          </a:xfrm>
        </p:spPr>
        <p:txBody>
          <a:bodyPr/>
          <a:lstStyle/>
          <a:p>
            <a:r>
              <a:rPr lang="en-US" dirty="0" err="1"/>
              <a:t>První</a:t>
            </a:r>
            <a:r>
              <a:rPr lang="en-US" dirty="0"/>
              <a:t> </a:t>
            </a:r>
            <a:r>
              <a:rPr lang="en-US" dirty="0" err="1"/>
              <a:t>pojišťovnu</a:t>
            </a:r>
            <a:r>
              <a:rPr lang="en-US" dirty="0"/>
              <a:t> </a:t>
            </a:r>
            <a:r>
              <a:rPr lang="en-US" dirty="0" err="1"/>
              <a:t>založil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věku</a:t>
            </a:r>
            <a:r>
              <a:rPr lang="en-US" dirty="0"/>
              <a:t> 33 let. </a:t>
            </a:r>
            <a:r>
              <a:rPr lang="en-US" dirty="0" err="1"/>
              <a:t>Získal</a:t>
            </a:r>
            <a:r>
              <a:rPr lang="en-US" dirty="0"/>
              <a:t> </a:t>
            </a:r>
            <a:r>
              <a:rPr lang="en-US" dirty="0" err="1"/>
              <a:t>zkušenosti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7 </a:t>
            </a:r>
            <a:r>
              <a:rPr lang="en-US" dirty="0" err="1"/>
              <a:t>pojišťoven</a:t>
            </a:r>
            <a:r>
              <a:rPr lang="en-US" dirty="0"/>
              <a:t> </a:t>
            </a:r>
            <a:r>
              <a:rPr lang="en-US" dirty="0" err="1"/>
              <a:t>působících</a:t>
            </a:r>
            <a:r>
              <a:rPr lang="en-US" dirty="0"/>
              <a:t> v 6 </a:t>
            </a:r>
            <a:r>
              <a:rPr lang="en-US" dirty="0" err="1"/>
              <a:t>zemích</a:t>
            </a:r>
            <a:r>
              <a:rPr lang="en-US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26A2C4-9A73-41CD-BB0F-937FBB0C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SIEGFRIED FATZI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6C4B38-C2FC-413F-B3CE-CF1E77D1E5A9}"/>
              </a:ext>
            </a:extLst>
          </p:cNvPr>
          <p:cNvSpPr txBox="1"/>
          <p:nvPr/>
        </p:nvSpPr>
        <p:spPr>
          <a:xfrm>
            <a:off x="685799" y="1376128"/>
            <a:ext cx="5058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US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utor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univerzálního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pojistného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produktu</a:t>
            </a:r>
            <a:endParaRPr lang="sk-SK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Zakladatel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en-US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předseda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představenstva</a:t>
            </a:r>
            <a:endParaRPr lang="en-US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3A044C-4E39-4D12-B1B7-C5EAAFBAAA77}"/>
              </a:ext>
            </a:extLst>
          </p:cNvPr>
          <p:cNvSpPr/>
          <p:nvPr/>
        </p:nvSpPr>
        <p:spPr>
          <a:xfrm>
            <a:off x="3048000" y="5884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B99E72-54D1-4BE6-B1D7-DC8728D7F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757" y="605503"/>
            <a:ext cx="3615838" cy="452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89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40916A-5CE9-4B16-902E-4464BF2CC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CENTRÁLA</a:t>
            </a:r>
            <a:endParaRPr lang="en-US" dirty="0"/>
          </a:p>
        </p:txBody>
      </p:sp>
      <p:pic>
        <p:nvPicPr>
          <p:cNvPr id="5" name="Obrázok 3">
            <a:extLst>
              <a:ext uri="{FF2B5EF4-FFF2-40B4-BE49-F238E27FC236}">
                <a16:creationId xmlns:a16="http://schemas.microsoft.com/office/drawing/2014/main" id="{8EBB333E-0843-4365-92CF-7D3885AE8B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5" t="3162" r="18822" b="3162"/>
          <a:stretch/>
        </p:blipFill>
        <p:spPr bwMode="auto">
          <a:xfrm>
            <a:off x="1205574" y="1309185"/>
            <a:ext cx="4574498" cy="4409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E81131B6-978C-4054-A646-960607E84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18" y="858436"/>
            <a:ext cx="4574498" cy="2570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2">
            <a:extLst>
              <a:ext uri="{FF2B5EF4-FFF2-40B4-BE49-F238E27FC236}">
                <a16:creationId xmlns:a16="http://schemas.microsoft.com/office/drawing/2014/main" id="{EA818EA5-80DD-4262-A3E8-C3798A2BA4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18" y="3429000"/>
            <a:ext cx="4574498" cy="256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EE090C3-BD12-4201-A683-2730EDED89BE}"/>
              </a:ext>
            </a:extLst>
          </p:cNvPr>
          <p:cNvSpPr txBox="1">
            <a:spLocks/>
          </p:cNvSpPr>
          <p:nvPr/>
        </p:nvSpPr>
        <p:spPr>
          <a:xfrm>
            <a:off x="1651473" y="6177592"/>
            <a:ext cx="8559327" cy="4486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Tx/>
              <a:buBlip>
                <a:blip r:embed="rId5"/>
              </a:buBlip>
              <a:defRPr sz="2000" b="0" i="0" kern="1200">
                <a:solidFill>
                  <a:srgbClr val="617875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17875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17875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17875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17875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sk-SK" sz="2400" dirty="0">
                <a:latin typeface="Helvetica" panose="020B0604020202020204" pitchFamily="34" charset="0"/>
                <a:cs typeface="Helvetica" panose="020B0604020202020204" pitchFamily="34" charset="0"/>
              </a:rPr>
              <a:t>NÁMESTIE ĽUDOVÍTA ŠTÚRA 2, 811 02 BRATISLAVA</a:t>
            </a:r>
            <a:endParaRPr lang="cs-CZ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68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9116" y="3213833"/>
            <a:ext cx="10715053" cy="1325563"/>
          </a:xfrm>
        </p:spPr>
        <p:txBody>
          <a:bodyPr/>
          <a:lstStyle/>
          <a:p>
            <a:r>
              <a:rPr lang="sk-SK" sz="4800" b="1" dirty="0"/>
              <a:t>VÝSLEDKY</a:t>
            </a:r>
            <a:endParaRPr lang="sk-S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2DE43E-882C-44C6-8FF7-F9B7E603E82F}"/>
              </a:ext>
            </a:extLst>
          </p:cNvPr>
          <p:cNvSpPr txBox="1"/>
          <p:nvPr/>
        </p:nvSpPr>
        <p:spPr>
          <a:xfrm>
            <a:off x="813664" y="4362994"/>
            <a:ext cx="46559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latin typeface="Helvetica" panose="020B0604020202020204" pitchFamily="34" charset="0"/>
                <a:cs typeface="Helvetica" panose="020B0604020202020204" pitchFamily="34" charset="0"/>
              </a:rPr>
              <a:t>Hrubé </a:t>
            </a:r>
            <a:r>
              <a:rPr lang="sk-SK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přijaté</a:t>
            </a:r>
            <a:r>
              <a:rPr lang="sk-SK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k-SK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pojistné</a:t>
            </a:r>
            <a:endParaRPr lang="sk-SK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sk-SK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sk-SK" sz="2400" dirty="0">
                <a:latin typeface="Helvetica" panose="020B0604020202020204" pitchFamily="34" charset="0"/>
                <a:cs typeface="Helvetica" panose="020B0604020202020204" pitchFamily="34" charset="0"/>
              </a:rPr>
              <a:t>Zisk</a:t>
            </a:r>
          </a:p>
          <a:p>
            <a:endParaRPr lang="sk-SK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sk-SK" sz="2400" dirty="0">
                <a:latin typeface="Helvetica" panose="020B0604020202020204" pitchFamily="34" charset="0"/>
                <a:cs typeface="Helvetica" panose="020B0604020202020204" pitchFamily="34" charset="0"/>
              </a:rPr>
              <a:t>Solvency II regulační režim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A18820E-80DC-4A50-AA6D-B524432143D6}"/>
              </a:ext>
            </a:extLst>
          </p:cNvPr>
          <p:cNvSpPr/>
          <p:nvPr/>
        </p:nvSpPr>
        <p:spPr>
          <a:xfrm rot="5400000">
            <a:off x="564365" y="4462993"/>
            <a:ext cx="172948" cy="184470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F8C81FC-1DD8-4A34-A3FE-02C8F9D6A2E7}"/>
              </a:ext>
            </a:extLst>
          </p:cNvPr>
          <p:cNvSpPr/>
          <p:nvPr/>
        </p:nvSpPr>
        <p:spPr>
          <a:xfrm rot="5400000">
            <a:off x="569357" y="5251217"/>
            <a:ext cx="172947" cy="17448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B1FD526-E15A-4455-9B7A-F6904DAE8021}"/>
              </a:ext>
            </a:extLst>
          </p:cNvPr>
          <p:cNvSpPr/>
          <p:nvPr/>
        </p:nvSpPr>
        <p:spPr>
          <a:xfrm rot="5400000">
            <a:off x="558604" y="5989739"/>
            <a:ext cx="184471" cy="172947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48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E99201-250A-438D-8DA6-3439135A1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HRUBÉ PŘIJATÉ POJISTNÉ</a:t>
            </a:r>
            <a:br>
              <a:rPr lang="sk-SK" dirty="0"/>
            </a:br>
            <a:r>
              <a:rPr lang="sk-SK" sz="2000" dirty="0"/>
              <a:t>(v tis. EUR)</a:t>
            </a:r>
            <a:endParaRPr lang="en-US" sz="2000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BF4C4203-2312-4E64-A99D-302F30A6F6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0477139"/>
              </p:ext>
            </p:extLst>
          </p:nvPr>
        </p:nvGraphicFramePr>
        <p:xfrm>
          <a:off x="1125988" y="1862355"/>
          <a:ext cx="8128000" cy="4625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BlokTextu 10">
            <a:extLst>
              <a:ext uri="{FF2B5EF4-FFF2-40B4-BE49-F238E27FC236}">
                <a16:creationId xmlns:a16="http://schemas.microsoft.com/office/drawing/2014/main" id="{E2B85E15-B9E9-4DC2-B2FB-964517040E0C}"/>
              </a:ext>
            </a:extLst>
          </p:cNvPr>
          <p:cNvSpPr txBox="1"/>
          <p:nvPr/>
        </p:nvSpPr>
        <p:spPr>
          <a:xfrm>
            <a:off x="6409989" y="3681469"/>
            <a:ext cx="86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24 043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16BADD08-52B2-4F2E-974E-8FEA9DBFDB6D}"/>
              </a:ext>
            </a:extLst>
          </p:cNvPr>
          <p:cNvSpPr txBox="1"/>
          <p:nvPr/>
        </p:nvSpPr>
        <p:spPr>
          <a:xfrm>
            <a:off x="4916648" y="4728662"/>
            <a:ext cx="86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12 842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58B63079-E71E-4C8A-909E-D8AA402CE9AC}"/>
              </a:ext>
            </a:extLst>
          </p:cNvPr>
          <p:cNvSpPr txBox="1"/>
          <p:nvPr/>
        </p:nvSpPr>
        <p:spPr>
          <a:xfrm>
            <a:off x="3487224" y="5299944"/>
            <a:ext cx="86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6 972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99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A02FF5-6E42-4C81-931F-AF3780A02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77448"/>
            <a:ext cx="9525001" cy="1325563"/>
          </a:xfrm>
        </p:spPr>
        <p:txBody>
          <a:bodyPr/>
          <a:lstStyle/>
          <a:p>
            <a:r>
              <a:rPr lang="sk-SK" dirty="0"/>
              <a:t>ZISK</a:t>
            </a:r>
            <a:br>
              <a:rPr lang="sk-SK" dirty="0"/>
            </a:br>
            <a:r>
              <a:rPr lang="sk-SK" sz="2000" dirty="0"/>
              <a:t>(v tis. EUR)</a:t>
            </a:r>
            <a:endParaRPr lang="en-US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762D022B-54C6-418D-A457-5929DE9A5A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0761228"/>
              </p:ext>
            </p:extLst>
          </p:nvPr>
        </p:nvGraphicFramePr>
        <p:xfrm>
          <a:off x="1000154" y="1786854"/>
          <a:ext cx="8128000" cy="460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BlokTextu 10">
            <a:extLst>
              <a:ext uri="{FF2B5EF4-FFF2-40B4-BE49-F238E27FC236}">
                <a16:creationId xmlns:a16="http://schemas.microsoft.com/office/drawing/2014/main" id="{4AD1E6D2-373E-42E6-BD5B-DB27D3559655}"/>
              </a:ext>
            </a:extLst>
          </p:cNvPr>
          <p:cNvSpPr txBox="1"/>
          <p:nvPr/>
        </p:nvSpPr>
        <p:spPr>
          <a:xfrm>
            <a:off x="1851695" y="5087134"/>
            <a:ext cx="86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1 206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BlokTextu 10">
            <a:extLst>
              <a:ext uri="{FF2B5EF4-FFF2-40B4-BE49-F238E27FC236}">
                <a16:creationId xmlns:a16="http://schemas.microsoft.com/office/drawing/2014/main" id="{4AD1E6D2-373E-42E6-BD5B-DB27D3559655}"/>
              </a:ext>
            </a:extLst>
          </p:cNvPr>
          <p:cNvSpPr txBox="1"/>
          <p:nvPr/>
        </p:nvSpPr>
        <p:spPr>
          <a:xfrm>
            <a:off x="3314000" y="3820274"/>
            <a:ext cx="86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3 682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BlokTextu 10">
            <a:extLst>
              <a:ext uri="{FF2B5EF4-FFF2-40B4-BE49-F238E27FC236}">
                <a16:creationId xmlns:a16="http://schemas.microsoft.com/office/drawing/2014/main" id="{4AD1E6D2-373E-42E6-BD5B-DB27D3559655}"/>
              </a:ext>
            </a:extLst>
          </p:cNvPr>
          <p:cNvSpPr txBox="1"/>
          <p:nvPr/>
        </p:nvSpPr>
        <p:spPr>
          <a:xfrm>
            <a:off x="6361302" y="4216002"/>
            <a:ext cx="86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2 813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BlokTextu 10">
            <a:extLst>
              <a:ext uri="{FF2B5EF4-FFF2-40B4-BE49-F238E27FC236}">
                <a16:creationId xmlns:a16="http://schemas.microsoft.com/office/drawing/2014/main" id="{4AD1E6D2-373E-42E6-BD5B-DB27D3559655}"/>
              </a:ext>
            </a:extLst>
          </p:cNvPr>
          <p:cNvSpPr txBox="1"/>
          <p:nvPr/>
        </p:nvSpPr>
        <p:spPr>
          <a:xfrm>
            <a:off x="4867013" y="1948732"/>
            <a:ext cx="86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400" dirty="0">
                <a:latin typeface="Helvetica" panose="020B0604020202020204" pitchFamily="34" charset="0"/>
                <a:cs typeface="Helvetica" panose="020B0604020202020204" pitchFamily="34" charset="0"/>
              </a:rPr>
              <a:t>7 449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71672"/>
      </p:ext>
    </p:extLst>
  </p:cSld>
  <p:clrMapOvr>
    <a:masterClrMapping/>
  </p:clrMapOvr>
</p:sld>
</file>

<file path=ppt/theme/theme1.xml><?xml version="1.0" encoding="utf-8"?>
<a:theme xmlns:a="http://schemas.openxmlformats.org/drawingml/2006/main" name="TITULK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DSEK_FARBA">
  <a:themeElements>
    <a:clrScheme name="NOVIS_NEW">
      <a:dk1>
        <a:srgbClr val="607875"/>
      </a:dk1>
      <a:lt1>
        <a:srgbClr val="F9F9F9"/>
      </a:lt1>
      <a:dk2>
        <a:srgbClr val="607875"/>
      </a:dk2>
      <a:lt2>
        <a:srgbClr val="F9F9F9"/>
      </a:lt2>
      <a:accent1>
        <a:srgbClr val="E18519"/>
      </a:accent1>
      <a:accent2>
        <a:srgbClr val="7C51A1"/>
      </a:accent2>
      <a:accent3>
        <a:srgbClr val="9C85BE"/>
      </a:accent3>
      <a:accent4>
        <a:srgbClr val="0CB14B"/>
      </a:accent4>
      <a:accent5>
        <a:srgbClr val="224D90"/>
      </a:accent5>
      <a:accent6>
        <a:srgbClr val="0290C9"/>
      </a:accent6>
      <a:hlink>
        <a:srgbClr val="2B0B23"/>
      </a:hlink>
      <a:folHlink>
        <a:srgbClr val="0F040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XT_FARBA">
  <a:themeElements>
    <a:clrScheme name="NOVIS_NEW">
      <a:dk1>
        <a:srgbClr val="607875"/>
      </a:dk1>
      <a:lt1>
        <a:srgbClr val="F9F9F9"/>
      </a:lt1>
      <a:dk2>
        <a:srgbClr val="607875"/>
      </a:dk2>
      <a:lt2>
        <a:srgbClr val="F9F9F9"/>
      </a:lt2>
      <a:accent1>
        <a:srgbClr val="E18519"/>
      </a:accent1>
      <a:accent2>
        <a:srgbClr val="7C51A1"/>
      </a:accent2>
      <a:accent3>
        <a:srgbClr val="9C85BE"/>
      </a:accent3>
      <a:accent4>
        <a:srgbClr val="0CB14B"/>
      </a:accent4>
      <a:accent5>
        <a:srgbClr val="224D90"/>
      </a:accent5>
      <a:accent6>
        <a:srgbClr val="0290C9"/>
      </a:accent6>
      <a:hlink>
        <a:srgbClr val="2B0B23"/>
      </a:hlink>
      <a:folHlink>
        <a:srgbClr val="0F040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mpty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empty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561</Words>
  <Application>Microsoft Office PowerPoint</Application>
  <PresentationFormat>Širokouhlá</PresentationFormat>
  <Paragraphs>98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5</vt:i4>
      </vt:variant>
      <vt:variant>
        <vt:lpstr>Nadpisy snímok</vt:lpstr>
      </vt:variant>
      <vt:variant>
        <vt:i4>12</vt:i4>
      </vt:variant>
    </vt:vector>
  </HeadingPairs>
  <TitlesOfParts>
    <vt:vector size="21" baseType="lpstr">
      <vt:lpstr>Arial</vt:lpstr>
      <vt:lpstr>Calibri</vt:lpstr>
      <vt:lpstr>Helvetica</vt:lpstr>
      <vt:lpstr>Helvetica Light</vt:lpstr>
      <vt:lpstr>TITULKA</vt:lpstr>
      <vt:lpstr>ODSEK_FARBA</vt:lpstr>
      <vt:lpstr>TEXT_FARBA</vt:lpstr>
      <vt:lpstr>empty1</vt:lpstr>
      <vt:lpstr>empty2</vt:lpstr>
      <vt:lpstr>NOVIS Insurance Company, NOVIS Versicherungsgesellschaft, NOVIS Compagnia di Assicurazioni, NOVIS Poisťovňa a.s.</vt:lpstr>
      <vt:lpstr>Prezentácia programu PowerPoint</vt:lpstr>
      <vt:lpstr>HISTORIE</vt:lpstr>
      <vt:lpstr>VIZE</vt:lpstr>
      <vt:lpstr>SIEGFRIED FATZI</vt:lpstr>
      <vt:lpstr>CENTRÁLA</vt:lpstr>
      <vt:lpstr>VÝSLEDKY</vt:lpstr>
      <vt:lpstr>HRUBÉ PŘIJATÉ POJISTNÉ (v tis. EUR)</vt:lpstr>
      <vt:lpstr>ZISK (v tis. EUR)</vt:lpstr>
      <vt:lpstr>Solvency II regulační režim</vt:lpstr>
      <vt:lpstr>KONTAKTY</vt:lpstr>
      <vt:lpstr>DĚKUJI VÁM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Vicen</dc:creator>
  <cp:lastModifiedBy>Petrocová Anna</cp:lastModifiedBy>
  <cp:revision>88</cp:revision>
  <dcterms:created xsi:type="dcterms:W3CDTF">2018-03-12T10:41:49Z</dcterms:created>
  <dcterms:modified xsi:type="dcterms:W3CDTF">2019-12-09T09:30:00Z</dcterms:modified>
</cp:coreProperties>
</file>